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8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600" kern="1200">
        <a:solidFill>
          <a:schemeClr val="bg2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600" kern="1200">
        <a:solidFill>
          <a:schemeClr val="bg2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600" kern="1200">
        <a:solidFill>
          <a:schemeClr val="bg2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600" kern="1200">
        <a:solidFill>
          <a:schemeClr val="bg2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600" kern="1200">
        <a:solidFill>
          <a:schemeClr val="bg2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600" kern="1200">
        <a:solidFill>
          <a:schemeClr val="bg2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600" kern="1200">
        <a:solidFill>
          <a:schemeClr val="bg2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600" kern="1200">
        <a:solidFill>
          <a:schemeClr val="bg2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600" kern="1200">
        <a:solidFill>
          <a:schemeClr val="bg2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3300"/>
    <a:srgbClr val="5F5F5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0" d="100"/>
          <a:sy n="70" d="100"/>
        </p:scale>
        <p:origin x="-13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dirty="0" smtClean="0"/>
              <a:t>Bilgisayar Ağları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624991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80102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144315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dirty="0" smtClean="0"/>
              <a:t>Bilgisayar Ağları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9427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dirty="0" smtClean="0"/>
              <a:t>Bilgisayar Ağları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077636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dirty="0" smtClean="0"/>
              <a:t>Bilgisayar Ağları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92089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8511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386492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824010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52952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31582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CCNAv3\Jeopardies\Jeopardy.wav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3.xml"/><Relationship Id="rId13" Type="http://schemas.openxmlformats.org/officeDocument/2006/relationships/slide" Target="slide4.xml"/><Relationship Id="rId18" Type="http://schemas.openxmlformats.org/officeDocument/2006/relationships/slide" Target="slide10.xml"/><Relationship Id="rId26" Type="http://schemas.openxmlformats.org/officeDocument/2006/relationships/slide" Target="slide12.xml"/><Relationship Id="rId3" Type="http://schemas.openxmlformats.org/officeDocument/2006/relationships/audio" Target="../media/audio1.wav"/><Relationship Id="rId21" Type="http://schemas.openxmlformats.org/officeDocument/2006/relationships/slide" Target="slide6.xml"/><Relationship Id="rId34" Type="http://schemas.openxmlformats.org/officeDocument/2006/relationships/slide" Target="slide32.xml"/><Relationship Id="rId7" Type="http://schemas.openxmlformats.org/officeDocument/2006/relationships/slide" Target="slide27.xml"/><Relationship Id="rId12" Type="http://schemas.openxmlformats.org/officeDocument/2006/relationships/slide" Target="slide18.xml"/><Relationship Id="rId17" Type="http://schemas.openxmlformats.org/officeDocument/2006/relationships/slide" Target="slide5.xml"/><Relationship Id="rId25" Type="http://schemas.openxmlformats.org/officeDocument/2006/relationships/slide" Target="slide7.xml"/><Relationship Id="rId33" Type="http://schemas.openxmlformats.org/officeDocument/2006/relationships/slide" Target="slide31.xml"/><Relationship Id="rId2" Type="http://schemas.openxmlformats.org/officeDocument/2006/relationships/slide" Target="slide23.xml"/><Relationship Id="rId16" Type="http://schemas.openxmlformats.org/officeDocument/2006/relationships/slide" Target="slide19.xml"/><Relationship Id="rId20" Type="http://schemas.openxmlformats.org/officeDocument/2006/relationships/slide" Target="slide20.xml"/><Relationship Id="rId29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6.xml"/><Relationship Id="rId11" Type="http://schemas.openxmlformats.org/officeDocument/2006/relationships/slide" Target="slide13.xml"/><Relationship Id="rId24" Type="http://schemas.openxmlformats.org/officeDocument/2006/relationships/slide" Target="slide21.xml"/><Relationship Id="rId32" Type="http://schemas.openxmlformats.org/officeDocument/2006/relationships/slide" Target="slide30.xml"/><Relationship Id="rId5" Type="http://schemas.openxmlformats.org/officeDocument/2006/relationships/slide" Target="slide25.xml"/><Relationship Id="rId15" Type="http://schemas.openxmlformats.org/officeDocument/2006/relationships/slide" Target="slide14.xml"/><Relationship Id="rId23" Type="http://schemas.openxmlformats.org/officeDocument/2006/relationships/slide" Target="slide16.xml"/><Relationship Id="rId28" Type="http://schemas.openxmlformats.org/officeDocument/2006/relationships/slide" Target="slide22.xml"/><Relationship Id="rId10" Type="http://schemas.openxmlformats.org/officeDocument/2006/relationships/slide" Target="slide8.xml"/><Relationship Id="rId19" Type="http://schemas.openxmlformats.org/officeDocument/2006/relationships/slide" Target="slide15.xml"/><Relationship Id="rId31" Type="http://schemas.openxmlformats.org/officeDocument/2006/relationships/slide" Target="slide29.xml"/><Relationship Id="rId4" Type="http://schemas.openxmlformats.org/officeDocument/2006/relationships/slide" Target="slide24.xml"/><Relationship Id="rId9" Type="http://schemas.openxmlformats.org/officeDocument/2006/relationships/slide" Target="slide3.xml"/><Relationship Id="rId14" Type="http://schemas.openxmlformats.org/officeDocument/2006/relationships/slide" Target="slide9.xml"/><Relationship Id="rId22" Type="http://schemas.openxmlformats.org/officeDocument/2006/relationships/slide" Target="slide11.xml"/><Relationship Id="rId27" Type="http://schemas.openxmlformats.org/officeDocument/2006/relationships/slide" Target="slide17.xml"/><Relationship Id="rId30" Type="http://schemas.openxmlformats.org/officeDocument/2006/relationships/slide" Target="slide2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altLang="tr-TR" dirty="0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791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</a:t>
            </a:r>
            <a:endParaRPr lang="en-US" altLang="tr-TR" sz="6000" dirty="0">
              <a:solidFill>
                <a:schemeClr val="tx1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762000" y="5334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altLang="tr-TR" sz="6000" b="1" dirty="0" smtClean="0">
                <a:solidFill>
                  <a:schemeClr val="bg1"/>
                </a:solidFill>
              </a:rPr>
              <a:t>Bilgisayar Ağları</a:t>
            </a:r>
            <a:endParaRPr lang="en-US" altLang="tr-TR" sz="60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5257800"/>
            <a:ext cx="6400800" cy="68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altLang="tr-TR" sz="4800" b="1" dirty="0" smtClean="0">
                <a:solidFill>
                  <a:srgbClr val="FFFF99"/>
                </a:solidFill>
              </a:rPr>
              <a:t>Soru-Cevap 1</a:t>
            </a:r>
            <a:endParaRPr lang="en-US" altLang="tr-TR" sz="4800" b="1" dirty="0">
              <a:solidFill>
                <a:srgbClr val="FFFF99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62000" y="2819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Times New Roman" charset="0"/>
              </a:defRPr>
            </a:lvl1pPr>
            <a:lvl2pPr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tr-TR" altLang="tr-TR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Büyük Risk</a:t>
            </a:r>
            <a:endParaRPr lang="en-US" altLang="tr-TR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6" name="Jeopardy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6400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600200" y="6248400"/>
            <a:ext cx="6858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685800" y="4267200"/>
            <a:ext cx="2667000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7620000" y="5791200"/>
            <a:ext cx="1524000" cy="1066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8249203" y="6613525"/>
            <a:ext cx="89479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tr-TR" sz="1000" dirty="0" smtClean="0">
                <a:solidFill>
                  <a:schemeClr val="tx1"/>
                </a:solidFill>
              </a:rPr>
              <a:t>Murat KARA</a:t>
            </a:r>
            <a:endParaRPr lang="en-US" altLang="tr-T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13323" name="Rectangle 1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13324" name="Group 12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13325" name="AutoShape 13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3326" name="Text Box 14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3327" name="Group 15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13328" name="AutoShape 16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3329" name="Group 17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13330" name="Line 18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3331" name="Line 19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3332" name="Line 20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3333" name="Line 21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3334" name="Line 22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3335" name="Line 23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3336" name="Line 24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3337" name="Line 25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3338" name="Line 26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3339" name="Text Box 27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3340" name="Text Box 28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3341" name="Text Box 29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3342" name="Text Box 30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3343" name="Text Box 31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3344" name="Text Box 32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3345" name="Text Box 33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3346" name="Text Box 34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3347" name="Text Box 35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3348" name="Text Box 36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3349" name="Text Box 37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3350" name="Text Box 38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3351" name="Text Box 39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3352" name="Text Box 40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3353" name="Text Box 41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3354" name="Text Box 42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3355" name="Text Box 43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3356" name="Text Box 44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3357" name="Text Box 45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3358" name="Text Box 46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3359" name="Text Box 47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3360" name="Text Box 48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3361" name="Text Box 49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3362" name="Text Box 50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3363" name="Text Box 51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3364" name="Text Box 52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3365" name="Text Box 53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3366" name="Text Box 54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3367" name="Text Box 55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3368" name="Text Box 56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</p:grpSp>
        <p:sp>
          <p:nvSpPr>
            <p:cNvPr id="13369" name="Rectangle 57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3370" name="Rectangle 58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13371" name="Rectangle 5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  <p:sp>
        <p:nvSpPr>
          <p:cNvPr id="13316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3700" indent="-3937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dirty="0" smtClean="0"/>
              <a:t>:: </a:t>
            </a:r>
            <a:r>
              <a:rPr lang="tr-TR" altLang="tr-TR" dirty="0" smtClean="0"/>
              <a:t>Fiziksel Adres (MAC </a:t>
            </a:r>
            <a:r>
              <a:rPr lang="tr-TR" altLang="tr-TR" dirty="0" err="1" smtClean="0"/>
              <a:t>Address</a:t>
            </a:r>
            <a:r>
              <a:rPr lang="tr-TR" altLang="tr-TR" dirty="0" smtClean="0"/>
              <a:t>) Nedir?</a:t>
            </a:r>
            <a:endParaRPr lang="en-US" altLang="tr-TR" dirty="0"/>
          </a:p>
        </p:txBody>
      </p:sp>
      <p:sp>
        <p:nvSpPr>
          <p:cNvPr id="13317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3600" dirty="0" smtClean="0">
                <a:solidFill>
                  <a:schemeClr val="bg1"/>
                </a:solidFill>
                <a:cs typeface="Times New Roman" charset="0"/>
              </a:rPr>
              <a:t>OSI ye göre ikinci katmanda kullanılan adrestir. (Fiziksel Adres)</a:t>
            </a:r>
            <a:endParaRPr lang="en-US" altLang="tr-TR" sz="2400" dirty="0">
              <a:solidFill>
                <a:schemeClr val="bg1"/>
              </a:solidFill>
            </a:endParaRPr>
          </a:p>
        </p:txBody>
      </p:sp>
      <p:sp>
        <p:nvSpPr>
          <p:cNvPr id="13373" name="Text Box 6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Referans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Modelleri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tr-TR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>300</a:t>
            </a:r>
          </a:p>
        </p:txBody>
      </p:sp>
      <p:sp>
        <p:nvSpPr>
          <p:cNvPr id="13374" name="Rectangle 6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3375" name="Rectangle 6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14347" name="Rectangle 1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14348" name="Group 12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14349" name="AutoShape 13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4350" name="Text Box 14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4351" name="Group 15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14352" name="AutoShape 16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4353" name="Group 17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14354" name="Line 18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4355" name="Line 19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4356" name="Line 20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4357" name="Line 21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4358" name="Line 22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4359" name="Line 23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4360" name="Line 24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4361" name="Line 25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4362" name="Line 26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4363" name="Text Box 27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4364" name="Text Box 28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4365" name="Text Box 29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4366" name="Text Box 30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4367" name="Text Box 31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4368" name="Text Box 32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4369" name="Text Box 33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4370" name="Text Box 34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4371" name="Text Box 35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4372" name="Text Box 36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4373" name="Text Box 37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4374" name="Text Box 38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4375" name="Text Box 39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4376" name="Text Box 40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4377" name="Text Box 41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4378" name="Text Box 42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4379" name="Text Box 43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4380" name="Text Box 44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4381" name="Text Box 45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4382" name="Text Box 46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4383" name="Text Box 47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4384" name="Text Box 48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4385" name="Text Box 49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4386" name="Text Box 50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4387" name="Text Box 51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4388" name="Text Box 52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4389" name="Text Box 53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4390" name="Text Box 54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4391" name="Text Box 55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4392" name="Text Box 56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</p:grpSp>
        <p:sp>
          <p:nvSpPr>
            <p:cNvPr id="14393" name="Rectangle 57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4394" name="Rectangle 58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14395" name="Rectangle 5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  <p:sp>
        <p:nvSpPr>
          <p:cNvPr id="14340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dirty="0" smtClean="0"/>
              <a:t>:: </a:t>
            </a:r>
            <a:r>
              <a:rPr lang="tr-TR" altLang="tr-TR" dirty="0" smtClean="0"/>
              <a:t>Ağ Erişimi Katmanı (Network </a:t>
            </a:r>
            <a:r>
              <a:rPr lang="tr-TR" altLang="tr-TR" dirty="0" err="1" smtClean="0"/>
              <a:t>Layer</a:t>
            </a:r>
            <a:r>
              <a:rPr lang="tr-TR" altLang="tr-TR" dirty="0" smtClean="0"/>
              <a:t>) Nedir?</a:t>
            </a:r>
            <a:endParaRPr lang="en-US" altLang="tr-TR" dirty="0"/>
          </a:p>
        </p:txBody>
      </p:sp>
      <p:sp>
        <p:nvSpPr>
          <p:cNvPr id="14341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317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3600" dirty="0" err="1" smtClean="0">
                <a:solidFill>
                  <a:schemeClr val="bg1"/>
                </a:solidFill>
                <a:cs typeface="Times New Roman" charset="0"/>
              </a:rPr>
              <a:t>OSI’nin</a:t>
            </a:r>
            <a:r>
              <a:rPr lang="tr-TR" altLang="tr-TR" sz="3600" dirty="0" smtClean="0">
                <a:solidFill>
                  <a:schemeClr val="bg1"/>
                </a:solidFill>
                <a:cs typeface="Times New Roman" charset="0"/>
              </a:rPr>
              <a:t> Veri bağı ve Fiziksel katmanlarının birleşimine karşılık gelen TCP/IP katmanının adıdır.</a:t>
            </a:r>
            <a:endParaRPr lang="en-US" altLang="tr-TR" sz="2400" dirty="0">
              <a:solidFill>
                <a:schemeClr val="bg1"/>
              </a:solidFill>
            </a:endParaRPr>
          </a:p>
        </p:txBody>
      </p:sp>
      <p:sp>
        <p:nvSpPr>
          <p:cNvPr id="14397" name="Text Box 6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Referans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Modelleri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tr-TR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>400</a:t>
            </a:r>
          </a:p>
        </p:txBody>
      </p:sp>
      <p:sp>
        <p:nvSpPr>
          <p:cNvPr id="14398" name="Rectangle 6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399" name="Rectangle 6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15372" name="Rectangl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15373" name="Group 13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15374" name="AutoShape 14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5375" name="Text Box 15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5376" name="Group 16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15377" name="AutoShape 17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5378" name="Group 18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15379" name="Line 19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5380" name="Line 20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5381" name="Line 21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5382" name="Line 22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5383" name="Line 23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5384" name="Line 24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5385" name="Line 25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5386" name="Line 26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5387" name="Line 27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5388" name="Text Box 28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5389" name="Text Box 29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5390" name="Text Box 30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5391" name="Text Box 31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5392" name="Text Box 32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5393" name="Text Box 33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5394" name="Text Box 34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5395" name="Text Box 35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5396" name="Text Box 36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5397" name="Text Box 37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5398" name="Text Box 38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5399" name="Text Box 39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5400" name="Text Box 40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5401" name="Text Box 41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5402" name="Text Box 42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5403" name="Text Box 43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5404" name="Text Box 44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5405" name="Text Box 45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5406" name="Text Box 46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5407" name="Text Box 47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5408" name="Text Box 48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5409" name="Text Box 49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5410" name="Text Box 50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5411" name="Text Box 51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5412" name="Text Box 52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5413" name="Text Box 53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5414" name="Text Box 54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5415" name="Text Box 55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5416" name="Text Box 56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5417" name="Text Box 57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</p:grpSp>
        <p:sp>
          <p:nvSpPr>
            <p:cNvPr id="15418" name="Rectangle 58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5419" name="Rectangle 59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15420" name="Rectangle 6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  <p:sp>
        <p:nvSpPr>
          <p:cNvPr id="15364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3700" indent="-3937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dirty="0" smtClean="0"/>
              <a:t>:: </a:t>
            </a:r>
            <a:r>
              <a:rPr lang="tr-TR" altLang="tr-TR" dirty="0" smtClean="0"/>
              <a:t>Ağ Katmanı (</a:t>
            </a:r>
            <a:r>
              <a:rPr lang="tr-TR" altLang="tr-TR" dirty="0" err="1" smtClean="0"/>
              <a:t>Layer</a:t>
            </a:r>
            <a:r>
              <a:rPr lang="tr-TR" altLang="tr-TR" dirty="0" smtClean="0"/>
              <a:t> 3) Nedir?</a:t>
            </a:r>
            <a:endParaRPr lang="en-US" altLang="tr-TR" dirty="0"/>
          </a:p>
        </p:txBody>
      </p:sp>
      <p:sp>
        <p:nvSpPr>
          <p:cNvPr id="15365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3600" dirty="0" smtClean="0">
                <a:solidFill>
                  <a:schemeClr val="bg1"/>
                </a:solidFill>
                <a:cs typeface="Times New Roman" charset="0"/>
              </a:rPr>
              <a:t>En iyi yolu bulma</a:t>
            </a:r>
            <a:r>
              <a:rPr lang="tr-TR" altLang="tr-TR" sz="3600" dirty="0" smtClean="0">
                <a:solidFill>
                  <a:schemeClr val="bg1"/>
                </a:solidFill>
              </a:rPr>
              <a:t>yı sağlayan katmandır.</a:t>
            </a:r>
            <a:endParaRPr lang="en-US" altLang="tr-TR" sz="3600" dirty="0">
              <a:solidFill>
                <a:schemeClr val="bg1"/>
              </a:solidFill>
            </a:endParaRPr>
          </a:p>
        </p:txBody>
      </p:sp>
      <p:sp>
        <p:nvSpPr>
          <p:cNvPr id="15422" name="Text Box 6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Referans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Modelleri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tr-TR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>500</a:t>
            </a:r>
          </a:p>
        </p:txBody>
      </p:sp>
      <p:sp>
        <p:nvSpPr>
          <p:cNvPr id="15423" name="Rectangle 6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5424" name="Rectangle 6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16396" name="Rectangl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16397" name="Group 13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16398" name="AutoShape 14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399" name="Text Box 15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6400" name="Group 16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16401" name="AutoShape 17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6402" name="Group 18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16403" name="Line 19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6404" name="Line 20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6405" name="Line 21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6406" name="Line 22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6407" name="Line 23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6408" name="Line 24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6409" name="Line 25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6410" name="Line 26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6411" name="Line 27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6412" name="Text Box 28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6413" name="Text Box 29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6414" name="Text Box 30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6415" name="Text Box 31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6416" name="Text Box 32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6417" name="Text Box 33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6418" name="Text Box 34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6419" name="Text Box 35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6420" name="Text Box 36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6421" name="Text Box 37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6422" name="Text Box 38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6423" name="Text Box 39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6424" name="Text Box 40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6425" name="Text Box 41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6426" name="Text Box 42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6427" name="Text Box 43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6428" name="Text Box 44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6429" name="Text Box 45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6430" name="Text Box 46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6431" name="Text Box 47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6432" name="Text Box 48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6433" name="Text Box 49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6434" name="Text Box 50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6435" name="Text Box 51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6436" name="Text Box 52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6437" name="Text Box 53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6438" name="Text Box 54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6439" name="Text Box 55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6440" name="Text Box 56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6441" name="Text Box 57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</p:grpSp>
        <p:sp>
          <p:nvSpPr>
            <p:cNvPr id="16442" name="Rectangle 58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43" name="Rectangle 59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16444" name="Rectangle 6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  <p:sp>
        <p:nvSpPr>
          <p:cNvPr id="16388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3700" indent="-3937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dirty="0" smtClean="0"/>
              <a:t>:: </a:t>
            </a:r>
            <a:r>
              <a:rPr lang="tr-TR" altLang="tr-TR" dirty="0" smtClean="0"/>
              <a:t>Yerel Alan Ağı (</a:t>
            </a:r>
            <a:r>
              <a:rPr lang="tr-TR" altLang="tr-TR" dirty="0" err="1" smtClean="0"/>
              <a:t>Local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Area</a:t>
            </a:r>
            <a:r>
              <a:rPr lang="tr-TR" altLang="tr-TR" dirty="0" smtClean="0"/>
              <a:t> Network) Nedir?</a:t>
            </a:r>
            <a:endParaRPr lang="en-US" altLang="tr-TR" dirty="0"/>
          </a:p>
        </p:txBody>
      </p:sp>
      <p:sp>
        <p:nvSpPr>
          <p:cNvPr id="16389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14399" y="2590800"/>
            <a:ext cx="799147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3600" dirty="0" smtClean="0">
                <a:solidFill>
                  <a:schemeClr val="bg1"/>
                </a:solidFill>
                <a:cs typeface="Times New Roman" charset="0"/>
              </a:rPr>
              <a:t>Küçük ölçekli alanları veya bina içi iletişimi ifade eder.</a:t>
            </a:r>
            <a:endParaRPr lang="en-US" altLang="tr-TR" sz="3600" dirty="0">
              <a:solidFill>
                <a:schemeClr val="bg1"/>
              </a:solidFill>
              <a:cs typeface="Times New Roman" charset="0"/>
            </a:endParaRPr>
          </a:p>
        </p:txBody>
      </p:sp>
      <p:sp>
        <p:nvSpPr>
          <p:cNvPr id="16446" name="Text Box 6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Ağ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Sınıflandırma</a:t>
            </a: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tr-TR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>100</a:t>
            </a:r>
            <a:endParaRPr lang="en-US" altLang="tr-TR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447" name="Rectangle 6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6448" name="Rectangle 6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17419" name="Rectangle 1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17420" name="Group 12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17421" name="AutoShape 13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7422" name="Text Box 14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7423" name="Group 15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17424" name="AutoShape 16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7425" name="Group 17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17426" name="Line 18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7427" name="Line 19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7428" name="Line 20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7429" name="Line 21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7430" name="Line 22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7431" name="Line 23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7432" name="Line 24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7433" name="Line 25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7434" name="Line 26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7435" name="Text Box 27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7436" name="Text Box 28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7437" name="Text Box 29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7438" name="Text Box 30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7439" name="Text Box 31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7440" name="Text Box 32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7441" name="Text Box 33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7442" name="Text Box 34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7443" name="Text Box 35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7444" name="Text Box 36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7445" name="Text Box 37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7446" name="Text Box 38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7447" name="Text Box 39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7448" name="Text Box 40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7449" name="Text Box 41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7450" name="Text Box 42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7451" name="Text Box 43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7452" name="Text Box 44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7453" name="Text Box 45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7454" name="Text Box 46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7455" name="Text Box 47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7456" name="Text Box 48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7457" name="Text Box 49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7458" name="Text Box 50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7459" name="Text Box 51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7460" name="Text Box 52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7461" name="Text Box 53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7462" name="Text Box 54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7463" name="Text Box 55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7464" name="Text Box 56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</p:grpSp>
        <p:sp>
          <p:nvSpPr>
            <p:cNvPr id="17465" name="Rectangle 57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7466" name="Rectangle 58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17467" name="Rectangle 5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  <p:sp>
        <p:nvSpPr>
          <p:cNvPr id="17412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dirty="0" smtClean="0"/>
              <a:t>:: </a:t>
            </a:r>
            <a:r>
              <a:rPr lang="tr-TR" altLang="tr-TR" dirty="0" smtClean="0"/>
              <a:t>Geniş Alan Ağı - </a:t>
            </a:r>
            <a:r>
              <a:rPr lang="en-US" altLang="tr-TR" dirty="0" smtClean="0"/>
              <a:t>Wide-Area Network </a:t>
            </a:r>
            <a:r>
              <a:rPr lang="tr-TR" altLang="tr-TR" dirty="0" smtClean="0"/>
              <a:t>(WAN) Nedir?</a:t>
            </a:r>
            <a:endParaRPr lang="en-US" altLang="tr-TR" dirty="0"/>
          </a:p>
        </p:txBody>
      </p:sp>
      <p:sp>
        <p:nvSpPr>
          <p:cNvPr id="17413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198" y="2590800"/>
            <a:ext cx="812800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3600" dirty="0" smtClean="0">
                <a:solidFill>
                  <a:schemeClr val="bg1"/>
                </a:solidFill>
                <a:cs typeface="Times New Roman" charset="0"/>
              </a:rPr>
              <a:t>Çok büyük coğrafi alanlar arası veya kıtalar arası ağ sınıflandırmasını ifade eder.</a:t>
            </a:r>
            <a:endParaRPr lang="en-US" altLang="tr-TR" sz="3600" dirty="0">
              <a:solidFill>
                <a:schemeClr val="bg1"/>
              </a:solidFill>
              <a:cs typeface="Times New Roman" charset="0"/>
            </a:endParaRPr>
          </a:p>
        </p:txBody>
      </p:sp>
      <p:sp>
        <p:nvSpPr>
          <p:cNvPr id="17469" name="Text Box 6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Ağ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Sınıflandırma</a:t>
            </a: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tr-TR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>200</a:t>
            </a:r>
          </a:p>
        </p:txBody>
      </p:sp>
      <p:sp>
        <p:nvSpPr>
          <p:cNvPr id="17470" name="Rectangle 6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7471" name="Rectangle 6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18443" name="Rectangle 1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18444" name="Group 12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18445" name="AutoShape 13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8446" name="Text Box 14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8447" name="Group 15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18448" name="AutoShape 16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8449" name="Group 17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18450" name="Line 18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8451" name="Line 19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8452" name="Line 20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8453" name="Line 21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8454" name="Line 22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8455" name="Line 23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8456" name="Line 24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8457" name="Line 25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8458" name="Line 26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8459" name="Text Box 27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8460" name="Text Box 28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8461" name="Text Box 29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8462" name="Text Box 30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8463" name="Text Box 31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8464" name="Text Box 32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8465" name="Text Box 33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8466" name="Text Box 34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8467" name="Text Box 35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8468" name="Text Box 36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8469" name="Text Box 37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8470" name="Text Box 38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8471" name="Text Box 39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8472" name="Text Box 40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8473" name="Text Box 41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8474" name="Text Box 42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8475" name="Text Box 43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8476" name="Text Box 44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8477" name="Text Box 45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8478" name="Text Box 46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8479" name="Text Box 47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8480" name="Text Box 48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8481" name="Text Box 49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8482" name="Text Box 50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8483" name="Text Box 51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8484" name="Text Box 52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8485" name="Text Box 53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8486" name="Text Box 54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8487" name="Text Box 55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8488" name="Text Box 56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</p:grpSp>
        <p:sp>
          <p:nvSpPr>
            <p:cNvPr id="18489" name="Rectangle 57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8490" name="Rectangle 58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18491" name="Rectangle 5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  <p:sp>
        <p:nvSpPr>
          <p:cNvPr id="18436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3700" indent="-3937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471488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dirty="0" smtClean="0"/>
              <a:t>:: </a:t>
            </a:r>
            <a:r>
              <a:rPr lang="tr-TR" altLang="tr-TR" dirty="0" smtClean="0"/>
              <a:t>Kampüs Alan Ağı - MAN (</a:t>
            </a:r>
            <a:r>
              <a:rPr lang="tr-TR" altLang="tr-TR" dirty="0" err="1" smtClean="0"/>
              <a:t>Metropolitan-Area</a:t>
            </a:r>
            <a:r>
              <a:rPr lang="tr-TR" altLang="tr-TR" dirty="0" smtClean="0"/>
              <a:t> Network) Nedir?</a:t>
            </a:r>
            <a:endParaRPr lang="en-US" altLang="tr-TR" dirty="0"/>
          </a:p>
        </p:txBody>
      </p:sp>
      <p:sp>
        <p:nvSpPr>
          <p:cNvPr id="18437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199" y="2590800"/>
            <a:ext cx="819467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3600" dirty="0" smtClean="0">
                <a:solidFill>
                  <a:schemeClr val="bg1"/>
                </a:solidFill>
                <a:cs typeface="Times New Roman" charset="0"/>
              </a:rPr>
              <a:t>Sınırlı coğrafi alan, kampüs veya şehir gibi alanları kapsayan ağ sınıflandırmasıdır.</a:t>
            </a:r>
            <a:endParaRPr lang="en-US" altLang="tr-TR" sz="2400" dirty="0">
              <a:solidFill>
                <a:schemeClr val="bg1"/>
              </a:solidFill>
            </a:endParaRPr>
          </a:p>
        </p:txBody>
      </p:sp>
      <p:sp>
        <p:nvSpPr>
          <p:cNvPr id="18493" name="Text Box 6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Ağ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Sınıflandırma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tr-TR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>300</a:t>
            </a:r>
          </a:p>
        </p:txBody>
      </p:sp>
      <p:sp>
        <p:nvSpPr>
          <p:cNvPr id="18494" name="Rectangle 6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95" name="Rectangle 6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19467" name="Rectangle 1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19468" name="Group 12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19469" name="AutoShape 13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9470" name="Text Box 14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9471" name="Group 15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19472" name="AutoShape 16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9473" name="Group 17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19474" name="Line 18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9475" name="Line 19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9476" name="Line 20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9477" name="Line 21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9478" name="Line 22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9479" name="Line 23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9480" name="Line 24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9481" name="Line 25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9482" name="Line 26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9483" name="Text Box 27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9484" name="Text Box 28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9485" name="Text Box 29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9486" name="Text Box 30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9487" name="Text Box 31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9488" name="Text Box 32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9489" name="Text Box 33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9490" name="Text Box 34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9491" name="Text Box 35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9492" name="Text Box 36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9493" name="Text Box 37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9494" name="Text Box 38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9495" name="Text Box 39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9496" name="Text Box 40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9497" name="Text Box 41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9498" name="Text Box 42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9499" name="Text Box 43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9500" name="Text Box 44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9501" name="Text Box 45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9502" name="Text Box 46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9503" name="Text Box 47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9504" name="Text Box 48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9505" name="Text Box 49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9506" name="Text Box 50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9507" name="Text Box 51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9508" name="Text Box 52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9509" name="Text Box 53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9510" name="Text Box 54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9511" name="Text Box 55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9512" name="Text Box 56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</p:grpSp>
        <p:sp>
          <p:nvSpPr>
            <p:cNvPr id="19513" name="Rectangle 57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9514" name="Rectangle 58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19515" name="Rectangle 5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  <p:sp>
        <p:nvSpPr>
          <p:cNvPr id="19460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3700" indent="-3937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dirty="0" smtClean="0"/>
              <a:t>:: </a:t>
            </a:r>
            <a:r>
              <a:rPr lang="tr-TR" altLang="tr-TR" dirty="0" smtClean="0"/>
              <a:t>Kişisel Alan Ağı (</a:t>
            </a:r>
            <a:r>
              <a:rPr lang="tr-TR" altLang="tr-TR" dirty="0" err="1" smtClean="0"/>
              <a:t>Personal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Area</a:t>
            </a:r>
            <a:r>
              <a:rPr lang="tr-TR" altLang="tr-TR" dirty="0" smtClean="0"/>
              <a:t> Network) Nedir?</a:t>
            </a:r>
            <a:endParaRPr lang="en-US" altLang="tr-TR" dirty="0"/>
          </a:p>
        </p:txBody>
      </p:sp>
      <p:sp>
        <p:nvSpPr>
          <p:cNvPr id="19461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3600" dirty="0" smtClean="0">
                <a:solidFill>
                  <a:schemeClr val="bg1"/>
                </a:solidFill>
                <a:cs typeface="Times New Roman" charset="0"/>
              </a:rPr>
              <a:t>Bireysel olarak kullanılan veya giyilebilen cihazların oluşturduğu ağdır.</a:t>
            </a:r>
            <a:endParaRPr lang="en-US" altLang="tr-TR" sz="2400" dirty="0">
              <a:solidFill>
                <a:schemeClr val="bg1"/>
              </a:solidFill>
            </a:endParaRPr>
          </a:p>
        </p:txBody>
      </p:sp>
      <p:sp>
        <p:nvSpPr>
          <p:cNvPr id="19517" name="Text Box 6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Ağ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Sınıflandırma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tr-TR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>400</a:t>
            </a:r>
          </a:p>
        </p:txBody>
      </p:sp>
      <p:sp>
        <p:nvSpPr>
          <p:cNvPr id="19518" name="Rectangle 6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9519" name="Rectangle 6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20491" name="Rectangle 1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20492" name="Group 12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20493" name="AutoShape 13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494" name="Text Box 14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0495" name="Group 15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20496" name="AutoShape 16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20497" name="Group 17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20498" name="Line 18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0499" name="Line 19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0500" name="Line 20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0501" name="Line 21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0502" name="Line 22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0503" name="Line 23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0504" name="Line 24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0505" name="Line 25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0506" name="Line 26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0507" name="Text Box 27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0508" name="Text Box 28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0509" name="Text Box 29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0510" name="Text Box 30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0511" name="Text Box 31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0512" name="Text Box 32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0513" name="Text Box 33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0514" name="Text Box 34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0515" name="Text Box 35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0516" name="Text Box 36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0517" name="Text Box 37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0518" name="Text Box 38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0519" name="Text Box 39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0520" name="Text Box 40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0521" name="Text Box 41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0522" name="Text Box 42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0523" name="Text Box 43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0524" name="Text Box 44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0525" name="Text Box 45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0526" name="Text Box 46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0527" name="Text Box 47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0528" name="Text Box 48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0529" name="Text Box 49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0530" name="Text Box 50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0531" name="Text Box 51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0532" name="Text Box 52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0533" name="Text Box 53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0534" name="Text Box 54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0535" name="Text Box 55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0536" name="Text Box 56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</p:grpSp>
        <p:sp>
          <p:nvSpPr>
            <p:cNvPr id="20537" name="Rectangle 57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538" name="Rectangle 58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20539" name="Rectangle 5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  <p:sp>
        <p:nvSpPr>
          <p:cNvPr id="20484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3700" indent="-3937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dirty="0" smtClean="0"/>
              <a:t>:: </a:t>
            </a:r>
            <a:r>
              <a:rPr lang="tr-TR" altLang="tr-TR" dirty="0" smtClean="0"/>
              <a:t>Sanal Özel Ağ (Virtual </a:t>
            </a:r>
            <a:r>
              <a:rPr lang="tr-TR" altLang="tr-TR" dirty="0" err="1" smtClean="0"/>
              <a:t>Private</a:t>
            </a:r>
            <a:r>
              <a:rPr lang="tr-TR" altLang="tr-TR" dirty="0" smtClean="0"/>
              <a:t> Network) Nedir?</a:t>
            </a:r>
            <a:endParaRPr lang="en-US" altLang="tr-TR" dirty="0"/>
          </a:p>
        </p:txBody>
      </p:sp>
      <p:sp>
        <p:nvSpPr>
          <p:cNvPr id="20485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3600" dirty="0" smtClean="0">
                <a:solidFill>
                  <a:schemeClr val="bg1"/>
                </a:solidFill>
                <a:cs typeface="Times New Roman" charset="0"/>
              </a:rPr>
              <a:t>Genel ağ üzerinde özel ve güvenli iletişim sağlayan ağ erişimidir.</a:t>
            </a:r>
            <a:endParaRPr lang="en-US" altLang="tr-TR" sz="2400" dirty="0">
              <a:solidFill>
                <a:schemeClr val="bg1"/>
              </a:solidFill>
            </a:endParaRPr>
          </a:p>
        </p:txBody>
      </p:sp>
      <p:sp>
        <p:nvSpPr>
          <p:cNvPr id="20541" name="Text Box 6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Ağ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Sınıflandırma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tr-TR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>500</a:t>
            </a:r>
          </a:p>
        </p:txBody>
      </p:sp>
      <p:sp>
        <p:nvSpPr>
          <p:cNvPr id="20542" name="Rectangle 6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43" name="Rectangle 6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21516" name="Rectangl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21517" name="Group 13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21518" name="AutoShape 14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519" name="Text Box 15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1520" name="Group 16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21521" name="AutoShape 17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21522" name="Group 18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21523" name="Line 19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1524" name="Line 20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1526" name="Line 22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1527" name="Line 23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1528" name="Line 24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1529" name="Line 25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1530" name="Line 26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1531" name="Line 27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1532" name="Text Box 28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1533" name="Text Box 29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1534" name="Text Box 30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1535" name="Text Box 31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1536" name="Text Box 32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1537" name="Text Box 33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1538" name="Text Box 34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1539" name="Text Box 35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1540" name="Text Box 36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1541" name="Text Box 37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1542" name="Text Box 38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1543" name="Text Box 39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1544" name="Text Box 40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1545" name="Text Box 41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1546" name="Text Box 42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1547" name="Text Box 43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1548" name="Text Box 44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1549" name="Text Box 45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1550" name="Text Box 46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1551" name="Text Box 47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1552" name="Text Box 48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1553" name="Text Box 49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1554" name="Text Box 50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1555" name="Text Box 51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1556" name="Text Box 52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1557" name="Text Box 53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1558" name="Text Box 54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1559" name="Text Box 55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1560" name="Text Box 56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1561" name="Text Box 57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</p:grpSp>
        <p:sp>
          <p:nvSpPr>
            <p:cNvPr id="21562" name="Rectangle 58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563" name="Rectangle 59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21564" name="Rectangle 6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  <p:sp>
        <p:nvSpPr>
          <p:cNvPr id="21509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3700" indent="-3937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dirty="0" smtClean="0"/>
              <a:t>:: </a:t>
            </a:r>
            <a:r>
              <a:rPr lang="tr-TR" altLang="tr-TR" dirty="0" smtClean="0"/>
              <a:t>Tekrarlayıcı (</a:t>
            </a:r>
            <a:r>
              <a:rPr lang="tr-TR" altLang="tr-TR" dirty="0" err="1" smtClean="0"/>
              <a:t>Repeater</a:t>
            </a:r>
            <a:r>
              <a:rPr lang="tr-TR" altLang="tr-TR" dirty="0" smtClean="0"/>
              <a:t>) Nedir?</a:t>
            </a:r>
            <a:endParaRPr lang="en-US" altLang="tr-TR" dirty="0"/>
          </a:p>
        </p:txBody>
      </p:sp>
      <p:sp>
        <p:nvSpPr>
          <p:cNvPr id="21510" name="Text 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3600" dirty="0" smtClean="0">
                <a:solidFill>
                  <a:schemeClr val="bg1"/>
                </a:solidFill>
                <a:cs typeface="Times New Roman" charset="0"/>
              </a:rPr>
              <a:t>Gelen sinyallerin gücünü artırıp ileten  ağ cihazıdır.</a:t>
            </a:r>
            <a:endParaRPr lang="en-US" altLang="tr-TR" sz="3600" dirty="0">
              <a:solidFill>
                <a:schemeClr val="bg1"/>
              </a:solidFill>
            </a:endParaRPr>
          </a:p>
        </p:txBody>
      </p:sp>
      <p:sp>
        <p:nvSpPr>
          <p:cNvPr id="21566" name="Text Box 6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Ağ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Cihazları</a:t>
            </a: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tr-TR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>100</a:t>
            </a:r>
            <a:endParaRPr lang="en-US" altLang="tr-TR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567" name="Rectangle 6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568" name="Rectangle 6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22546" name="Rectangle 1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22547" name="Group 19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22548" name="AutoShape 20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2549" name="Text Box 21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2550" name="Group 22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22551" name="AutoShape 2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22552" name="Group 24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22553" name="Line 25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2554" name="Line 26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2555" name="Line 27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2556" name="Line 28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2557" name="Line 29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2558" name="Line 30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2559" name="Line 31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2560" name="Line 32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2561" name="Line 33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2562" name="Text Box 34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2563" name="Text Box 35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2564" name="Text Box 36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2565" name="Text Box 37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2566" name="Text Box 38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2567" name="Text Box 39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2568" name="Text Box 40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2569" name="Text Box 41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2570" name="Text Box 42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2571" name="Text Box 43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2572" name="Text Box 44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2573" name="Text Box 45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2574" name="Text Box 46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2575" name="Text Box 47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2576" name="Text Box 48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2577" name="Text Box 49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2578" name="Text Box 50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2579" name="Text Box 51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2580" name="Text Box 52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2581" name="Text Box 53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2582" name="Text Box 54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2583" name="Text Box 55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2584" name="Text Box 56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2585" name="Text Box 57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2586" name="Text Box 58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2587" name="Text Box 59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2588" name="Text Box 60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2589" name="Text Box 61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2590" name="Text Box 62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2591" name="Text Box 63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</p:grpSp>
        <p:sp>
          <p:nvSpPr>
            <p:cNvPr id="22592" name="Rectangle 64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2593" name="Rectangle 65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22594" name="Rectangle 6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  <p:sp>
        <p:nvSpPr>
          <p:cNvPr id="22533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3700" indent="-3937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dirty="0" smtClean="0"/>
              <a:t>:: </a:t>
            </a:r>
            <a:r>
              <a:rPr lang="tr-TR" altLang="tr-TR" dirty="0" smtClean="0"/>
              <a:t>Köprü (Bridge) Nedir?</a:t>
            </a:r>
            <a:endParaRPr lang="en-US" altLang="tr-TR" dirty="0"/>
          </a:p>
        </p:txBody>
      </p:sp>
      <p:sp>
        <p:nvSpPr>
          <p:cNvPr id="22540" name="Text Box 1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3600" dirty="0" smtClean="0">
                <a:solidFill>
                  <a:schemeClr val="bg1"/>
                </a:solidFill>
                <a:cs typeface="Times New Roman" charset="0"/>
              </a:rPr>
              <a:t>İki LAN ağını birbirinden ayıran veya birbirine bağlayan bölümleme yapan ağ cihazdır.</a:t>
            </a:r>
            <a:endParaRPr lang="en-US" altLang="tr-TR" sz="2400" dirty="0">
              <a:solidFill>
                <a:schemeClr val="bg1"/>
              </a:solidFill>
            </a:endParaRPr>
          </a:p>
        </p:txBody>
      </p:sp>
      <p:sp>
        <p:nvSpPr>
          <p:cNvPr id="22596" name="Text Box 6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Ağ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Cihazları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tr-TR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>200</a:t>
            </a:r>
          </a:p>
        </p:txBody>
      </p:sp>
      <p:sp>
        <p:nvSpPr>
          <p:cNvPr id="22597" name="Rectangle 6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2598" name="Rectangle 7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31805" name="Rectangle 61"/>
          <p:cNvSpPr>
            <a:spLocks noChangeArrowheads="1"/>
          </p:cNvSpPr>
          <p:nvPr/>
        </p:nvSpPr>
        <p:spPr bwMode="auto">
          <a:xfrm>
            <a:off x="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Router</a:t>
            </a:r>
          </a:p>
          <a:p>
            <a:r>
              <a:rPr lang="en-US" altLang="tr-T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Modes</a:t>
            </a:r>
            <a:endParaRPr lang="en-US" altLang="tr-TR" sz="2400">
              <a:solidFill>
                <a:schemeClr val="bg1"/>
              </a:solidFill>
            </a:endParaRPr>
          </a:p>
        </p:txBody>
      </p:sp>
      <p:sp>
        <p:nvSpPr>
          <p:cNvPr id="31806" name="Rectangle 62"/>
          <p:cNvSpPr>
            <a:spLocks noChangeArrowheads="1"/>
          </p:cNvSpPr>
          <p:nvPr/>
        </p:nvSpPr>
        <p:spPr bwMode="auto">
          <a:xfrm>
            <a:off x="18288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07" name="Rectangle 63"/>
          <p:cNvSpPr>
            <a:spLocks noChangeArrowheads="1"/>
          </p:cNvSpPr>
          <p:nvPr/>
        </p:nvSpPr>
        <p:spPr bwMode="auto">
          <a:xfrm>
            <a:off x="36576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08" name="Rectangle 64"/>
          <p:cNvSpPr>
            <a:spLocks noChangeArrowheads="1"/>
          </p:cNvSpPr>
          <p:nvPr/>
        </p:nvSpPr>
        <p:spPr bwMode="auto">
          <a:xfrm>
            <a:off x="54864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09" name="Rectangle 65"/>
          <p:cNvSpPr>
            <a:spLocks noChangeArrowheads="1"/>
          </p:cNvSpPr>
          <p:nvPr/>
        </p:nvSpPr>
        <p:spPr bwMode="auto">
          <a:xfrm>
            <a:off x="73152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10" name="Rectangle 66"/>
          <p:cNvSpPr>
            <a:spLocks noChangeArrowheads="1"/>
          </p:cNvSpPr>
          <p:nvPr/>
        </p:nvSpPr>
        <p:spPr bwMode="auto">
          <a:xfrm>
            <a:off x="6096000" y="15240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11" name="Rectangle 67"/>
          <p:cNvSpPr>
            <a:spLocks noChangeArrowheads="1"/>
          </p:cNvSpPr>
          <p:nvPr/>
        </p:nvSpPr>
        <p:spPr bwMode="auto">
          <a:xfrm>
            <a:off x="6096000" y="25908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12" name="Rectangle 68"/>
          <p:cNvSpPr>
            <a:spLocks noChangeArrowheads="1"/>
          </p:cNvSpPr>
          <p:nvPr/>
        </p:nvSpPr>
        <p:spPr bwMode="auto">
          <a:xfrm>
            <a:off x="6096000" y="36576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13" name="Rectangle 69"/>
          <p:cNvSpPr>
            <a:spLocks noChangeArrowheads="1"/>
          </p:cNvSpPr>
          <p:nvPr/>
        </p:nvSpPr>
        <p:spPr bwMode="auto">
          <a:xfrm>
            <a:off x="6096000" y="47244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14" name="Rectangle 70"/>
          <p:cNvSpPr>
            <a:spLocks noChangeArrowheads="1"/>
          </p:cNvSpPr>
          <p:nvPr/>
        </p:nvSpPr>
        <p:spPr bwMode="auto">
          <a:xfrm>
            <a:off x="6096000" y="57912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15" name="Rectangle 71"/>
          <p:cNvSpPr>
            <a:spLocks noChangeArrowheads="1"/>
          </p:cNvSpPr>
          <p:nvPr/>
        </p:nvSpPr>
        <p:spPr bwMode="auto">
          <a:xfrm>
            <a:off x="18288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WAN</a:t>
            </a:r>
          </a:p>
          <a:p>
            <a:r>
              <a:rPr lang="en-US" altLang="tr-T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Encapsulation</a:t>
            </a:r>
            <a:endParaRPr lang="en-US" altLang="tr-TR" sz="2400">
              <a:solidFill>
                <a:schemeClr val="bg1"/>
              </a:solidFill>
            </a:endParaRPr>
          </a:p>
        </p:txBody>
      </p:sp>
      <p:sp>
        <p:nvSpPr>
          <p:cNvPr id="31816" name="Rectangle 72"/>
          <p:cNvSpPr>
            <a:spLocks noChangeArrowheads="1"/>
          </p:cNvSpPr>
          <p:nvPr/>
        </p:nvSpPr>
        <p:spPr bwMode="auto">
          <a:xfrm>
            <a:off x="36576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WAN</a:t>
            </a:r>
          </a:p>
          <a:p>
            <a:r>
              <a:rPr lang="en-US" altLang="tr-T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Services</a:t>
            </a:r>
            <a:endParaRPr lang="en-US" altLang="tr-TR" sz="2400">
              <a:solidFill>
                <a:schemeClr val="bg1"/>
              </a:solidFill>
            </a:endParaRPr>
          </a:p>
        </p:txBody>
      </p:sp>
      <p:sp>
        <p:nvSpPr>
          <p:cNvPr id="31817" name="Rectangle 73"/>
          <p:cNvSpPr>
            <a:spLocks noChangeArrowheads="1"/>
          </p:cNvSpPr>
          <p:nvPr/>
        </p:nvSpPr>
        <p:spPr bwMode="auto">
          <a:xfrm>
            <a:off x="54864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Router</a:t>
            </a:r>
          </a:p>
          <a:p>
            <a:r>
              <a:rPr lang="en-US" altLang="tr-T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Basics</a:t>
            </a:r>
            <a:endParaRPr lang="en-US" altLang="tr-TR" sz="2400">
              <a:solidFill>
                <a:schemeClr val="bg1"/>
              </a:solidFill>
            </a:endParaRPr>
          </a:p>
        </p:txBody>
      </p:sp>
      <p:sp>
        <p:nvSpPr>
          <p:cNvPr id="31818" name="Rectangle 74"/>
          <p:cNvSpPr>
            <a:spLocks noChangeArrowheads="1"/>
          </p:cNvSpPr>
          <p:nvPr/>
        </p:nvSpPr>
        <p:spPr bwMode="auto">
          <a:xfrm>
            <a:off x="73152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Router</a:t>
            </a:r>
          </a:p>
          <a:p>
            <a:r>
              <a:rPr lang="en-US" altLang="tr-T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Commands </a:t>
            </a:r>
          </a:p>
        </p:txBody>
      </p:sp>
      <p:sp>
        <p:nvSpPr>
          <p:cNvPr id="31819" name="Rectangle 75"/>
          <p:cNvSpPr>
            <a:spLocks noChangeArrowheads="1"/>
          </p:cNvSpPr>
          <p:nvPr/>
        </p:nvSpPr>
        <p:spPr bwMode="auto">
          <a:xfrm>
            <a:off x="0" y="1295400"/>
            <a:ext cx="91440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20" name="Rectangle 76"/>
          <p:cNvSpPr>
            <a:spLocks noChangeArrowheads="1"/>
          </p:cNvSpPr>
          <p:nvPr/>
        </p:nvSpPr>
        <p:spPr bwMode="auto">
          <a:xfrm>
            <a:off x="6096000" y="15192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2" action="ppaction://hlinksldjump">
                  <a:snd r:embed="rId3" name="WHOOSH.WAV"/>
                </a:hlinkClick>
              </a:rPr>
              <a:t>100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21" name="Rectangle 77"/>
          <p:cNvSpPr>
            <a:spLocks noChangeArrowheads="1"/>
          </p:cNvSpPr>
          <p:nvPr/>
        </p:nvSpPr>
        <p:spPr bwMode="auto">
          <a:xfrm>
            <a:off x="6096000" y="25860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4" action="ppaction://hlinksldjump">
                  <a:snd r:embed="rId3" name="WHOOSH.WAV"/>
                </a:hlinkClick>
              </a:rPr>
              <a:t>200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22" name="Rectangle 78"/>
          <p:cNvSpPr>
            <a:spLocks noChangeArrowheads="1"/>
          </p:cNvSpPr>
          <p:nvPr/>
        </p:nvSpPr>
        <p:spPr bwMode="auto">
          <a:xfrm>
            <a:off x="6096000" y="36528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5" action="ppaction://hlinksldjump">
                  <a:snd r:embed="rId3" name="WHOOSH.WAV"/>
                </a:hlinkClick>
              </a:rPr>
              <a:t>300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23" name="Rectangle 79"/>
          <p:cNvSpPr>
            <a:spLocks noChangeArrowheads="1"/>
          </p:cNvSpPr>
          <p:nvPr/>
        </p:nvSpPr>
        <p:spPr bwMode="auto">
          <a:xfrm>
            <a:off x="6096000" y="47196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6" action="ppaction://hlinksldjump"/>
              </a:rPr>
              <a:t>400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24" name="Rectangle 80">
            <a:hlinkClick r:id="rId7" action="ppaction://hlinksldjump">
              <a:snd r:embed="rId3" name="WHOOSH.WAV"/>
            </a:hlinkClick>
          </p:cNvPr>
          <p:cNvSpPr>
            <a:spLocks noChangeArrowheads="1"/>
          </p:cNvSpPr>
          <p:nvPr/>
        </p:nvSpPr>
        <p:spPr bwMode="auto">
          <a:xfrm>
            <a:off x="6096000" y="57864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7" action="ppaction://hlinksldjump">
                  <a:snd r:embed="rId3" name="WHOOSH.WAV"/>
                </a:hlinkClick>
              </a:rPr>
              <a:t>500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25" name="Rectangle 81"/>
          <p:cNvSpPr>
            <a:spLocks noChangeArrowheads="1"/>
          </p:cNvSpPr>
          <p:nvPr/>
        </p:nvSpPr>
        <p:spPr bwMode="auto">
          <a:xfrm>
            <a:off x="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Router</a:t>
            </a:r>
          </a:p>
          <a:p>
            <a:r>
              <a:rPr lang="en-US" altLang="tr-T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Modes</a:t>
            </a:r>
            <a:endParaRPr lang="en-US" altLang="tr-TR" sz="2400">
              <a:solidFill>
                <a:schemeClr val="bg1"/>
              </a:solidFill>
            </a:endParaRPr>
          </a:p>
        </p:txBody>
      </p:sp>
      <p:sp>
        <p:nvSpPr>
          <p:cNvPr id="31826" name="Rectangle 82"/>
          <p:cNvSpPr>
            <a:spLocks noChangeArrowheads="1"/>
          </p:cNvSpPr>
          <p:nvPr/>
        </p:nvSpPr>
        <p:spPr bwMode="auto">
          <a:xfrm>
            <a:off x="18288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27" name="Rectangle 83"/>
          <p:cNvSpPr>
            <a:spLocks noChangeArrowheads="1"/>
          </p:cNvSpPr>
          <p:nvPr/>
        </p:nvSpPr>
        <p:spPr bwMode="auto">
          <a:xfrm>
            <a:off x="36576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28" name="Rectangle 84"/>
          <p:cNvSpPr>
            <a:spLocks noChangeArrowheads="1"/>
          </p:cNvSpPr>
          <p:nvPr/>
        </p:nvSpPr>
        <p:spPr bwMode="auto">
          <a:xfrm>
            <a:off x="54864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29" name="Rectangle 85"/>
          <p:cNvSpPr>
            <a:spLocks noChangeArrowheads="1"/>
          </p:cNvSpPr>
          <p:nvPr/>
        </p:nvSpPr>
        <p:spPr bwMode="auto">
          <a:xfrm>
            <a:off x="73152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30" name="Rectangle 86"/>
          <p:cNvSpPr>
            <a:spLocks noChangeArrowheads="1"/>
          </p:cNvSpPr>
          <p:nvPr/>
        </p:nvSpPr>
        <p:spPr bwMode="auto">
          <a:xfrm>
            <a:off x="6096000" y="15240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31" name="Rectangle 87"/>
          <p:cNvSpPr>
            <a:spLocks noChangeArrowheads="1"/>
          </p:cNvSpPr>
          <p:nvPr/>
        </p:nvSpPr>
        <p:spPr bwMode="auto">
          <a:xfrm>
            <a:off x="6096000" y="25908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32" name="Rectangle 88"/>
          <p:cNvSpPr>
            <a:spLocks noChangeArrowheads="1"/>
          </p:cNvSpPr>
          <p:nvPr/>
        </p:nvSpPr>
        <p:spPr bwMode="auto">
          <a:xfrm>
            <a:off x="6096000" y="36576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33" name="Rectangle 89"/>
          <p:cNvSpPr>
            <a:spLocks noChangeArrowheads="1"/>
          </p:cNvSpPr>
          <p:nvPr/>
        </p:nvSpPr>
        <p:spPr bwMode="auto">
          <a:xfrm>
            <a:off x="6096000" y="47244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34" name="Rectangle 90"/>
          <p:cNvSpPr>
            <a:spLocks noChangeArrowheads="1"/>
          </p:cNvSpPr>
          <p:nvPr/>
        </p:nvSpPr>
        <p:spPr bwMode="auto">
          <a:xfrm>
            <a:off x="6096000" y="57912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35" name="Rectangle 91"/>
          <p:cNvSpPr>
            <a:spLocks noChangeArrowheads="1"/>
          </p:cNvSpPr>
          <p:nvPr/>
        </p:nvSpPr>
        <p:spPr bwMode="auto">
          <a:xfrm>
            <a:off x="18288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WAN</a:t>
            </a:r>
          </a:p>
          <a:p>
            <a:r>
              <a:rPr lang="en-US" altLang="tr-T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Encapsulation</a:t>
            </a:r>
            <a:endParaRPr lang="en-US" altLang="tr-TR" sz="2400">
              <a:solidFill>
                <a:schemeClr val="bg1"/>
              </a:solidFill>
            </a:endParaRPr>
          </a:p>
        </p:txBody>
      </p:sp>
      <p:sp>
        <p:nvSpPr>
          <p:cNvPr id="31836" name="Rectangle 92"/>
          <p:cNvSpPr>
            <a:spLocks noChangeArrowheads="1"/>
          </p:cNvSpPr>
          <p:nvPr/>
        </p:nvSpPr>
        <p:spPr bwMode="auto">
          <a:xfrm>
            <a:off x="36576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WAN</a:t>
            </a:r>
          </a:p>
          <a:p>
            <a:r>
              <a:rPr lang="en-US" altLang="tr-T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Services</a:t>
            </a:r>
            <a:endParaRPr lang="en-US" altLang="tr-TR" sz="2400">
              <a:solidFill>
                <a:schemeClr val="bg1"/>
              </a:solidFill>
            </a:endParaRPr>
          </a:p>
        </p:txBody>
      </p:sp>
      <p:sp>
        <p:nvSpPr>
          <p:cNvPr id="31837" name="Rectangle 93"/>
          <p:cNvSpPr>
            <a:spLocks noChangeArrowheads="1"/>
          </p:cNvSpPr>
          <p:nvPr/>
        </p:nvSpPr>
        <p:spPr bwMode="auto">
          <a:xfrm>
            <a:off x="54864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Router</a:t>
            </a:r>
          </a:p>
          <a:p>
            <a:r>
              <a:rPr lang="en-US" altLang="tr-T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Basics</a:t>
            </a:r>
            <a:endParaRPr lang="en-US" altLang="tr-TR" sz="2400">
              <a:solidFill>
                <a:schemeClr val="bg1"/>
              </a:solidFill>
            </a:endParaRPr>
          </a:p>
        </p:txBody>
      </p:sp>
      <p:sp>
        <p:nvSpPr>
          <p:cNvPr id="31838" name="Rectangle 94"/>
          <p:cNvSpPr>
            <a:spLocks noChangeArrowheads="1"/>
          </p:cNvSpPr>
          <p:nvPr/>
        </p:nvSpPr>
        <p:spPr bwMode="auto">
          <a:xfrm>
            <a:off x="73152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Router</a:t>
            </a:r>
          </a:p>
          <a:p>
            <a:r>
              <a:rPr lang="en-US" altLang="tr-T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Commands </a:t>
            </a:r>
          </a:p>
        </p:txBody>
      </p:sp>
      <p:sp>
        <p:nvSpPr>
          <p:cNvPr id="31839" name="Rectangle 95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0" y="1295400"/>
            <a:ext cx="91440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r-TR"/>
          </a:p>
        </p:txBody>
      </p:sp>
      <p:sp>
        <p:nvSpPr>
          <p:cNvPr id="31840" name="Rectangle 96"/>
          <p:cNvSpPr>
            <a:spLocks noChangeArrowheads="1"/>
          </p:cNvSpPr>
          <p:nvPr/>
        </p:nvSpPr>
        <p:spPr bwMode="auto">
          <a:xfrm>
            <a:off x="0" y="15192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 dirty="0">
                <a:solidFill>
                  <a:schemeClr val="bg1"/>
                </a:solidFill>
                <a:latin typeface="Arial" charset="0"/>
                <a:hlinkClick r:id="rId9" action="ppaction://hlinksldjump">
                  <a:snd r:embed="rId3" name="WHOOSH.WAV"/>
                </a:hlinkClick>
              </a:rPr>
              <a:t>100</a:t>
            </a:r>
            <a:endParaRPr lang="en-US" altLang="tr-TR" sz="2400" dirty="0">
              <a:solidFill>
                <a:schemeClr val="tx1"/>
              </a:solidFill>
            </a:endParaRPr>
          </a:p>
        </p:txBody>
      </p:sp>
      <p:sp>
        <p:nvSpPr>
          <p:cNvPr id="31841" name="Rectangle 97"/>
          <p:cNvSpPr>
            <a:spLocks noChangeArrowheads="1"/>
          </p:cNvSpPr>
          <p:nvPr/>
        </p:nvSpPr>
        <p:spPr bwMode="auto">
          <a:xfrm>
            <a:off x="1524000" y="15192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10" action="ppaction://hlinksldjump">
                  <a:snd r:embed="rId3" name="WHOOSH.WAV"/>
                </a:hlinkClick>
              </a:rPr>
              <a:t>100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42" name="Rectangle 98"/>
          <p:cNvSpPr>
            <a:spLocks noChangeArrowheads="1"/>
          </p:cNvSpPr>
          <p:nvPr/>
        </p:nvSpPr>
        <p:spPr bwMode="auto">
          <a:xfrm>
            <a:off x="3048000" y="15192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11" action="ppaction://hlinksldjump">
                  <a:snd r:embed="rId3" name="WHOOSH.WAV"/>
                </a:hlinkClick>
              </a:rPr>
              <a:t>100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43" name="Rectangle 99"/>
          <p:cNvSpPr>
            <a:spLocks noChangeArrowheads="1"/>
          </p:cNvSpPr>
          <p:nvPr/>
        </p:nvSpPr>
        <p:spPr bwMode="auto">
          <a:xfrm>
            <a:off x="4572000" y="15192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12" action="ppaction://hlinksldjump">
                  <a:snd r:embed="rId3" name="WHOOSH.WAV"/>
                </a:hlinkClick>
              </a:rPr>
              <a:t>100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44" name="Rectangle 100"/>
          <p:cNvSpPr>
            <a:spLocks noChangeArrowheads="1"/>
          </p:cNvSpPr>
          <p:nvPr/>
        </p:nvSpPr>
        <p:spPr bwMode="auto">
          <a:xfrm>
            <a:off x="6096000" y="15192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2" action="ppaction://hlinksldjump">
                  <a:snd r:embed="rId3" name="WHOOSH.WAV"/>
                </a:hlinkClick>
              </a:rPr>
              <a:t>100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45" name="Rectangle 101"/>
          <p:cNvSpPr>
            <a:spLocks noChangeArrowheads="1"/>
          </p:cNvSpPr>
          <p:nvPr/>
        </p:nvSpPr>
        <p:spPr bwMode="auto">
          <a:xfrm>
            <a:off x="0" y="25860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13" action="ppaction://hlinksldjump">
                  <a:snd r:embed="rId3" name="WHOOSH.WAV"/>
                </a:hlinkClick>
              </a:rPr>
              <a:t>200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46" name="Rectangle 102"/>
          <p:cNvSpPr>
            <a:spLocks noChangeArrowheads="1"/>
          </p:cNvSpPr>
          <p:nvPr/>
        </p:nvSpPr>
        <p:spPr bwMode="auto">
          <a:xfrm>
            <a:off x="1524000" y="25860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14" action="ppaction://hlinksldjump">
                  <a:snd r:embed="rId3" name="WHOOSH.WAV"/>
                </a:hlinkClick>
              </a:rPr>
              <a:t>200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47" name="Rectangle 103"/>
          <p:cNvSpPr>
            <a:spLocks noChangeArrowheads="1"/>
          </p:cNvSpPr>
          <p:nvPr/>
        </p:nvSpPr>
        <p:spPr bwMode="auto">
          <a:xfrm>
            <a:off x="3048000" y="25860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15" action="ppaction://hlinksldjump">
                  <a:snd r:embed="rId3" name="WHOOSH.WAV"/>
                </a:hlinkClick>
              </a:rPr>
              <a:t>200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48" name="Rectangle 104"/>
          <p:cNvSpPr>
            <a:spLocks noChangeArrowheads="1"/>
          </p:cNvSpPr>
          <p:nvPr/>
        </p:nvSpPr>
        <p:spPr bwMode="auto">
          <a:xfrm>
            <a:off x="4572000" y="25860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16" action="ppaction://hlinksldjump">
                  <a:snd r:embed="rId3" name="WHOOSH.WAV"/>
                </a:hlinkClick>
              </a:rPr>
              <a:t>200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49" name="Rectangle 105"/>
          <p:cNvSpPr>
            <a:spLocks noChangeArrowheads="1"/>
          </p:cNvSpPr>
          <p:nvPr/>
        </p:nvSpPr>
        <p:spPr bwMode="auto">
          <a:xfrm>
            <a:off x="6096000" y="25860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4" action="ppaction://hlinksldjump">
                  <a:snd r:embed="rId3" name="WHOOSH.WAV"/>
                </a:hlinkClick>
              </a:rPr>
              <a:t>200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50" name="Rectangle 106"/>
          <p:cNvSpPr>
            <a:spLocks noChangeArrowheads="1"/>
          </p:cNvSpPr>
          <p:nvPr/>
        </p:nvSpPr>
        <p:spPr bwMode="auto">
          <a:xfrm>
            <a:off x="0" y="36528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17" action="ppaction://hlinksldjump">
                  <a:snd r:embed="rId3" name="WHOOSH.WAV"/>
                </a:hlinkClick>
              </a:rPr>
              <a:t>300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51" name="Rectangle 107"/>
          <p:cNvSpPr>
            <a:spLocks noChangeArrowheads="1"/>
          </p:cNvSpPr>
          <p:nvPr/>
        </p:nvSpPr>
        <p:spPr bwMode="auto">
          <a:xfrm>
            <a:off x="1524000" y="36528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18" action="ppaction://hlinksldjump">
                  <a:snd r:embed="rId3" name="WHOOSH.WAV"/>
                </a:hlinkClick>
              </a:rPr>
              <a:t>300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52" name="Rectangle 108"/>
          <p:cNvSpPr>
            <a:spLocks noChangeArrowheads="1"/>
          </p:cNvSpPr>
          <p:nvPr/>
        </p:nvSpPr>
        <p:spPr bwMode="auto">
          <a:xfrm>
            <a:off x="3048000" y="36528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19" action="ppaction://hlinksldjump">
                  <a:snd r:embed="rId3" name="WHOOSH.WAV"/>
                </a:hlinkClick>
              </a:rPr>
              <a:t>300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53" name="Rectangle 109"/>
          <p:cNvSpPr>
            <a:spLocks noChangeArrowheads="1"/>
          </p:cNvSpPr>
          <p:nvPr/>
        </p:nvSpPr>
        <p:spPr bwMode="auto">
          <a:xfrm>
            <a:off x="4572000" y="36528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20" action="ppaction://hlinksldjump">
                  <a:snd r:embed="rId3" name="WHOOSH.WAV"/>
                </a:hlinkClick>
              </a:rPr>
              <a:t>300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54" name="Rectangle 110"/>
          <p:cNvSpPr>
            <a:spLocks noChangeArrowheads="1"/>
          </p:cNvSpPr>
          <p:nvPr/>
        </p:nvSpPr>
        <p:spPr bwMode="auto">
          <a:xfrm>
            <a:off x="6096000" y="36528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5" action="ppaction://hlinksldjump">
                  <a:snd r:embed="rId3" name="WHOOSH.WAV"/>
                </a:hlinkClick>
              </a:rPr>
              <a:t>300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55" name="Rectangle 111"/>
          <p:cNvSpPr>
            <a:spLocks noChangeArrowheads="1"/>
          </p:cNvSpPr>
          <p:nvPr/>
        </p:nvSpPr>
        <p:spPr bwMode="auto">
          <a:xfrm>
            <a:off x="0" y="47196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21" action="ppaction://hlinksldjump">
                  <a:snd r:embed="rId3" name="WHOOSH.WAV"/>
                </a:hlinkClick>
              </a:rPr>
              <a:t>400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56" name="Rectangle 112"/>
          <p:cNvSpPr>
            <a:spLocks noChangeArrowheads="1"/>
          </p:cNvSpPr>
          <p:nvPr/>
        </p:nvSpPr>
        <p:spPr bwMode="auto">
          <a:xfrm>
            <a:off x="1524000" y="47196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22" action="ppaction://hlinksldjump">
                  <a:snd r:embed="rId3" name="WHOOSH.WAV"/>
                </a:hlinkClick>
              </a:rPr>
              <a:t>400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57" name="Rectangle 113"/>
          <p:cNvSpPr>
            <a:spLocks noChangeArrowheads="1"/>
          </p:cNvSpPr>
          <p:nvPr/>
        </p:nvSpPr>
        <p:spPr bwMode="auto">
          <a:xfrm>
            <a:off x="3048000" y="47196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23" action="ppaction://hlinksldjump">
                  <a:snd r:embed="rId3" name="WHOOSH.WAV"/>
                </a:hlinkClick>
              </a:rPr>
              <a:t>400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58" name="Rectangle 114"/>
          <p:cNvSpPr>
            <a:spLocks noChangeArrowheads="1"/>
          </p:cNvSpPr>
          <p:nvPr/>
        </p:nvSpPr>
        <p:spPr bwMode="auto">
          <a:xfrm>
            <a:off x="4572000" y="47196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24" action="ppaction://hlinksldjump">
                  <a:snd r:embed="rId3" name="WHOOSH.WAV"/>
                </a:hlinkClick>
              </a:rPr>
              <a:t>400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59" name="Rectangle 115"/>
          <p:cNvSpPr>
            <a:spLocks noChangeArrowheads="1"/>
          </p:cNvSpPr>
          <p:nvPr/>
        </p:nvSpPr>
        <p:spPr bwMode="auto">
          <a:xfrm>
            <a:off x="6096000" y="47196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6" action="ppaction://hlinksldjump"/>
              </a:rPr>
              <a:t>400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60" name="Rectangle 116"/>
          <p:cNvSpPr>
            <a:spLocks noChangeArrowheads="1"/>
          </p:cNvSpPr>
          <p:nvPr/>
        </p:nvSpPr>
        <p:spPr bwMode="auto">
          <a:xfrm>
            <a:off x="0" y="57864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25" action="ppaction://hlinksldjump">
                  <a:snd r:embed="rId3" name="WHOOSH.WAV"/>
                </a:hlinkClick>
              </a:rPr>
              <a:t>500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61" name="Rectangle 117"/>
          <p:cNvSpPr>
            <a:spLocks noChangeArrowheads="1"/>
          </p:cNvSpPr>
          <p:nvPr/>
        </p:nvSpPr>
        <p:spPr bwMode="auto">
          <a:xfrm>
            <a:off x="1524000" y="57864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26" action="ppaction://hlinksldjump">
                  <a:snd r:embed="rId3" name="WHOOSH.WAV"/>
                </a:hlinkClick>
              </a:rPr>
              <a:t>500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62" name="Rectangle 118"/>
          <p:cNvSpPr>
            <a:spLocks noChangeArrowheads="1"/>
          </p:cNvSpPr>
          <p:nvPr/>
        </p:nvSpPr>
        <p:spPr bwMode="auto">
          <a:xfrm>
            <a:off x="3048000" y="57864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27" action="ppaction://hlinksldjump">
                  <a:snd r:embed="rId3" name="WHOOSH.WAV"/>
                </a:hlinkClick>
              </a:rPr>
              <a:t>500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63" name="Rectangle 119"/>
          <p:cNvSpPr>
            <a:spLocks noChangeArrowheads="1"/>
          </p:cNvSpPr>
          <p:nvPr/>
        </p:nvSpPr>
        <p:spPr bwMode="auto">
          <a:xfrm>
            <a:off x="4572000" y="57864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28" action="ppaction://hlinksldjump">
                  <a:snd r:embed="rId3" name="WHOOSH.WAV"/>
                </a:hlinkClick>
              </a:rPr>
              <a:t>500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64" name="Rectangle 120">
            <a:hlinkClick r:id="rId7" action="ppaction://hlinksldjump">
              <a:snd r:embed="rId3" name="WHOOSH.WAV"/>
            </a:hlinkClick>
          </p:cNvPr>
          <p:cNvSpPr>
            <a:spLocks noChangeArrowheads="1"/>
          </p:cNvSpPr>
          <p:nvPr/>
        </p:nvSpPr>
        <p:spPr bwMode="auto">
          <a:xfrm>
            <a:off x="6096000" y="578485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7" action="ppaction://hlinksldjump">
                  <a:snd r:embed="rId3" name="WHOOSH.WAV"/>
                </a:hlinkClick>
              </a:rPr>
              <a:t>500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65" name="Rectangle 12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15240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tr-TR" altLang="tr-T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Kısaltmalar</a:t>
            </a:r>
            <a:endParaRPr lang="en-US" altLang="tr-TR" sz="23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866" name="Rectangle 122">
            <a:hlinkClick r:id="rId29" action="ppaction://hlinksldjump"/>
          </p:cNvPr>
          <p:cNvSpPr>
            <a:spLocks noChangeArrowheads="1"/>
          </p:cNvSpPr>
          <p:nvPr/>
        </p:nvSpPr>
        <p:spPr bwMode="auto">
          <a:xfrm>
            <a:off x="1524000" y="0"/>
            <a:ext cx="15240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tr-TR" altLang="tr-T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Referans </a:t>
            </a:r>
          </a:p>
          <a:p>
            <a:r>
              <a:rPr lang="tr-TR" altLang="tr-T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Modelleri</a:t>
            </a:r>
            <a:endParaRPr lang="en-US" altLang="tr-TR" sz="2300" dirty="0">
              <a:solidFill>
                <a:schemeClr val="bg1"/>
              </a:solidFill>
            </a:endParaRPr>
          </a:p>
        </p:txBody>
      </p:sp>
      <p:sp>
        <p:nvSpPr>
          <p:cNvPr id="31867" name="Rectangle 123">
            <a:hlinkClick r:id="rId29" action="ppaction://hlinksldjump"/>
          </p:cNvPr>
          <p:cNvSpPr>
            <a:spLocks noChangeArrowheads="1"/>
          </p:cNvSpPr>
          <p:nvPr/>
        </p:nvSpPr>
        <p:spPr bwMode="auto">
          <a:xfrm>
            <a:off x="3048000" y="0"/>
            <a:ext cx="15240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tr-TR" altLang="tr-T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Ağ </a:t>
            </a:r>
          </a:p>
          <a:p>
            <a:r>
              <a:rPr lang="tr-TR" altLang="tr-T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Sınıflandırma</a:t>
            </a:r>
            <a:endParaRPr lang="en-US" altLang="tr-TR" sz="2000" dirty="0">
              <a:solidFill>
                <a:schemeClr val="bg1"/>
              </a:solidFill>
            </a:endParaRPr>
          </a:p>
        </p:txBody>
      </p:sp>
      <p:sp>
        <p:nvSpPr>
          <p:cNvPr id="31868" name="Rectangle 124">
            <a:hlinkClick r:id="rId29" action="ppaction://hlinksldjump"/>
          </p:cNvPr>
          <p:cNvSpPr>
            <a:spLocks noChangeArrowheads="1"/>
          </p:cNvSpPr>
          <p:nvPr/>
        </p:nvSpPr>
        <p:spPr bwMode="auto">
          <a:xfrm>
            <a:off x="4572000" y="0"/>
            <a:ext cx="15240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tr-TR" altLang="tr-T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Ağ </a:t>
            </a:r>
          </a:p>
          <a:p>
            <a:r>
              <a:rPr lang="tr-TR" altLang="tr-T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Cihazları</a:t>
            </a:r>
            <a:endParaRPr lang="en-US" altLang="tr-TR" sz="2300" dirty="0">
              <a:solidFill>
                <a:schemeClr val="bg1"/>
              </a:solidFill>
            </a:endParaRPr>
          </a:p>
        </p:txBody>
      </p:sp>
      <p:sp>
        <p:nvSpPr>
          <p:cNvPr id="31869" name="Rectangle 125">
            <a:hlinkClick r:id="rId29" action="ppaction://hlinksldjump"/>
          </p:cNvPr>
          <p:cNvSpPr>
            <a:spLocks noChangeArrowheads="1"/>
          </p:cNvSpPr>
          <p:nvPr/>
        </p:nvSpPr>
        <p:spPr bwMode="auto">
          <a:xfrm>
            <a:off x="6096000" y="0"/>
            <a:ext cx="15240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tr-TR" altLang="tr-T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Kablolar</a:t>
            </a:r>
            <a:endParaRPr lang="en-US" altLang="tr-TR" sz="2300" dirty="0">
              <a:solidFill>
                <a:schemeClr val="bg1"/>
              </a:solidFill>
            </a:endParaRPr>
          </a:p>
        </p:txBody>
      </p:sp>
      <p:sp>
        <p:nvSpPr>
          <p:cNvPr id="31870" name="Rectangle 126">
            <a:hlinkClick r:id="rId29" action="ppaction://hlinksldjump"/>
          </p:cNvPr>
          <p:cNvSpPr>
            <a:spLocks noChangeArrowheads="1"/>
          </p:cNvSpPr>
          <p:nvPr/>
        </p:nvSpPr>
        <p:spPr bwMode="auto">
          <a:xfrm>
            <a:off x="7620000" y="0"/>
            <a:ext cx="15240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tr-TR" altLang="tr-T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Protokoller</a:t>
            </a:r>
            <a:endParaRPr lang="en-US" altLang="tr-TR" sz="2300" dirty="0">
              <a:solidFill>
                <a:schemeClr val="bg1"/>
              </a:solidFill>
            </a:endParaRPr>
          </a:p>
        </p:txBody>
      </p:sp>
      <p:sp>
        <p:nvSpPr>
          <p:cNvPr id="31871" name="Rectangle 127"/>
          <p:cNvSpPr>
            <a:spLocks noChangeArrowheads="1"/>
          </p:cNvSpPr>
          <p:nvPr/>
        </p:nvSpPr>
        <p:spPr bwMode="auto">
          <a:xfrm>
            <a:off x="7620000" y="15240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72" name="Rectangle 128"/>
          <p:cNvSpPr>
            <a:spLocks noChangeArrowheads="1"/>
          </p:cNvSpPr>
          <p:nvPr/>
        </p:nvSpPr>
        <p:spPr bwMode="auto">
          <a:xfrm>
            <a:off x="7620000" y="25908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73" name="Rectangle 129"/>
          <p:cNvSpPr>
            <a:spLocks noChangeArrowheads="1"/>
          </p:cNvSpPr>
          <p:nvPr/>
        </p:nvSpPr>
        <p:spPr bwMode="auto">
          <a:xfrm>
            <a:off x="7620000" y="36576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74" name="Rectangle 130"/>
          <p:cNvSpPr>
            <a:spLocks noChangeArrowheads="1"/>
          </p:cNvSpPr>
          <p:nvPr/>
        </p:nvSpPr>
        <p:spPr bwMode="auto">
          <a:xfrm>
            <a:off x="7620000" y="47244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75" name="Rectangle 131"/>
          <p:cNvSpPr>
            <a:spLocks noChangeArrowheads="1"/>
          </p:cNvSpPr>
          <p:nvPr/>
        </p:nvSpPr>
        <p:spPr bwMode="auto">
          <a:xfrm>
            <a:off x="7620000" y="57912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76" name="Rectangle 132"/>
          <p:cNvSpPr>
            <a:spLocks noChangeArrowheads="1"/>
          </p:cNvSpPr>
          <p:nvPr/>
        </p:nvSpPr>
        <p:spPr bwMode="auto">
          <a:xfrm>
            <a:off x="7620000" y="15192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2" action="ppaction://hlinksldjump">
                  <a:snd r:embed="rId3" name="WHOOSH.WAV"/>
                </a:hlinkClick>
              </a:rPr>
              <a:t>100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77" name="Rectangle 133"/>
          <p:cNvSpPr>
            <a:spLocks noChangeArrowheads="1"/>
          </p:cNvSpPr>
          <p:nvPr/>
        </p:nvSpPr>
        <p:spPr bwMode="auto">
          <a:xfrm>
            <a:off x="7620000" y="25860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4" action="ppaction://hlinksldjump">
                  <a:snd r:embed="rId3" name="WHOOSH.WAV"/>
                </a:hlinkClick>
              </a:rPr>
              <a:t>200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78" name="Rectangle 134"/>
          <p:cNvSpPr>
            <a:spLocks noChangeArrowheads="1"/>
          </p:cNvSpPr>
          <p:nvPr/>
        </p:nvSpPr>
        <p:spPr bwMode="auto">
          <a:xfrm>
            <a:off x="7620000" y="36528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5" action="ppaction://hlinksldjump">
                  <a:snd r:embed="rId3" name="WHOOSH.WAV"/>
                </a:hlinkClick>
              </a:rPr>
              <a:t>300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79" name="Rectangle 135"/>
          <p:cNvSpPr>
            <a:spLocks noChangeArrowheads="1"/>
          </p:cNvSpPr>
          <p:nvPr/>
        </p:nvSpPr>
        <p:spPr bwMode="auto">
          <a:xfrm>
            <a:off x="7620000" y="47196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6" action="ppaction://hlinksldjump"/>
              </a:rPr>
              <a:t>400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80" name="Rectangle 136">
            <a:hlinkClick r:id="rId7" action="ppaction://hlinksldjump">
              <a:snd r:embed="rId3" name="WHOOSH.WAV"/>
            </a:hlinkClick>
          </p:cNvPr>
          <p:cNvSpPr>
            <a:spLocks noChangeArrowheads="1"/>
          </p:cNvSpPr>
          <p:nvPr/>
        </p:nvSpPr>
        <p:spPr bwMode="auto">
          <a:xfrm>
            <a:off x="7620000" y="57864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7" action="ppaction://hlinksldjump">
                  <a:snd r:embed="rId3" name="WHOOSH.WAV"/>
                </a:hlinkClick>
              </a:rPr>
              <a:t>500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81" name="Rectangle 137"/>
          <p:cNvSpPr>
            <a:spLocks noChangeArrowheads="1"/>
          </p:cNvSpPr>
          <p:nvPr/>
        </p:nvSpPr>
        <p:spPr bwMode="auto">
          <a:xfrm>
            <a:off x="7620000" y="15240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82" name="Rectangle 138"/>
          <p:cNvSpPr>
            <a:spLocks noChangeArrowheads="1"/>
          </p:cNvSpPr>
          <p:nvPr/>
        </p:nvSpPr>
        <p:spPr bwMode="auto">
          <a:xfrm>
            <a:off x="7620000" y="25908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83" name="Rectangle 139"/>
          <p:cNvSpPr>
            <a:spLocks noChangeArrowheads="1"/>
          </p:cNvSpPr>
          <p:nvPr/>
        </p:nvSpPr>
        <p:spPr bwMode="auto">
          <a:xfrm>
            <a:off x="7620000" y="36576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84" name="Rectangle 140"/>
          <p:cNvSpPr>
            <a:spLocks noChangeArrowheads="1"/>
          </p:cNvSpPr>
          <p:nvPr/>
        </p:nvSpPr>
        <p:spPr bwMode="auto">
          <a:xfrm>
            <a:off x="7620000" y="47244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85" name="Rectangle 141"/>
          <p:cNvSpPr>
            <a:spLocks noChangeArrowheads="1"/>
          </p:cNvSpPr>
          <p:nvPr/>
        </p:nvSpPr>
        <p:spPr bwMode="auto">
          <a:xfrm>
            <a:off x="7620000" y="57912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886" name="Rectangle 142"/>
          <p:cNvSpPr>
            <a:spLocks noChangeArrowheads="1"/>
          </p:cNvSpPr>
          <p:nvPr/>
        </p:nvSpPr>
        <p:spPr bwMode="auto">
          <a:xfrm>
            <a:off x="7620000" y="15192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30" action="ppaction://hlinksldjump">
                  <a:snd r:embed="rId3" name="WHOOSH.WAV"/>
                </a:hlinkClick>
              </a:rPr>
              <a:t>100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87" name="Rectangle 143"/>
          <p:cNvSpPr>
            <a:spLocks noChangeArrowheads="1"/>
          </p:cNvSpPr>
          <p:nvPr/>
        </p:nvSpPr>
        <p:spPr bwMode="auto">
          <a:xfrm>
            <a:off x="7620000" y="25860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31" action="ppaction://hlinksldjump">
                  <a:snd r:embed="rId3" name="WHOOSH.WAV"/>
                </a:hlinkClick>
              </a:rPr>
              <a:t>200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88" name="Rectangle 144"/>
          <p:cNvSpPr>
            <a:spLocks noChangeArrowheads="1"/>
          </p:cNvSpPr>
          <p:nvPr/>
        </p:nvSpPr>
        <p:spPr bwMode="auto">
          <a:xfrm>
            <a:off x="7620000" y="36528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32" action="ppaction://hlinksldjump">
                  <a:snd r:embed="rId3" name="WHOOSH.WAV"/>
                </a:hlinkClick>
              </a:rPr>
              <a:t>300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89" name="Rectangle 145"/>
          <p:cNvSpPr>
            <a:spLocks noChangeArrowheads="1"/>
          </p:cNvSpPr>
          <p:nvPr/>
        </p:nvSpPr>
        <p:spPr bwMode="auto">
          <a:xfrm>
            <a:off x="7620000" y="47196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33" action="ppaction://hlinksldjump"/>
              </a:rPr>
              <a:t>400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90" name="Rectangle 146">
            <a:hlinkClick r:id="rId7" action="ppaction://hlinksldjump">
              <a:snd r:embed="rId3" name="WHOOSH.WAV"/>
            </a:hlinkClick>
          </p:cNvPr>
          <p:cNvSpPr>
            <a:spLocks noChangeArrowheads="1"/>
          </p:cNvSpPr>
          <p:nvPr/>
        </p:nvSpPr>
        <p:spPr bwMode="auto">
          <a:xfrm>
            <a:off x="7620000" y="578485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tr-TR" sz="4400" b="1">
                <a:solidFill>
                  <a:schemeClr val="bg1"/>
                </a:solidFill>
                <a:latin typeface="Arial" charset="0"/>
                <a:hlinkClick r:id="rId34" action="ppaction://hlinksldjump">
                  <a:snd r:embed="rId3" name="WHOOSH.WAV"/>
                </a:hlinkClick>
              </a:rPr>
              <a:t>500</a:t>
            </a:r>
            <a:endParaRPr lang="en-US" altLang="tr-TR" sz="2400">
              <a:solidFill>
                <a:schemeClr val="tx1"/>
              </a:solidFill>
            </a:endParaRPr>
          </a:p>
        </p:txBody>
      </p:sp>
      <p:sp>
        <p:nvSpPr>
          <p:cNvPr id="31892" name="Rectangle 148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1524000" y="1246188"/>
            <a:ext cx="60960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800" b="1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altLang="tr-TR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► ► ►  </a:t>
            </a:r>
            <a:r>
              <a:rPr lang="tr-TR" altLang="tr-TR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ide Latin" panose="020A0A07050505020404" pitchFamily="18" charset="0"/>
                <a:cs typeface="Arial" charset="0"/>
              </a:rPr>
              <a:t>  </a:t>
            </a:r>
            <a:r>
              <a:rPr lang="en-US" altLang="tr-TR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ide Latin" panose="020A0A07050505020404" pitchFamily="18" charset="0"/>
              </a:rPr>
              <a:t>F </a:t>
            </a:r>
            <a:r>
              <a:rPr lang="tr-TR" altLang="tr-TR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ide Latin" panose="020A0A07050505020404" pitchFamily="18" charset="0"/>
              </a:rPr>
              <a:t>  i   N   A    L  </a:t>
            </a:r>
            <a:r>
              <a:rPr lang="en-US" altLang="tr-TR" sz="1800" b="1" dirty="0" smtClean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altLang="tr-TR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◄ ◄ ◄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23564" name="Rectangl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23565" name="Group 13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23566" name="AutoShape 14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3567" name="Text Box 15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3568" name="Group 16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23569" name="AutoShape 17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23570" name="Group 18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23571" name="Line 19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3572" name="Line 20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3573" name="Line 21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3574" name="Line 22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3575" name="Line 23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3576" name="Line 24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3577" name="Line 25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3578" name="Line 26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3579" name="Line 27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3580" name="Text Box 28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3581" name="Text Box 29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3582" name="Text Box 30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3583" name="Text Box 31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3584" name="Text Box 32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3585" name="Text Box 33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3586" name="Text Box 34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3587" name="Text Box 35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3588" name="Text Box 36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3589" name="Text Box 37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3590" name="Text Box 38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3591" name="Text Box 39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3592" name="Text Box 40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3593" name="Text Box 41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3594" name="Text Box 42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3595" name="Text Box 43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3596" name="Text Box 44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3597" name="Text Box 45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3598" name="Text Box 46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3599" name="Text Box 47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3600" name="Text Box 48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3601" name="Text Box 49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3602" name="Text Box 50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3603" name="Text Box 51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3604" name="Text Box 52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3605" name="Text Box 53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3606" name="Text Box 54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3607" name="Text Box 55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3608" name="Text Box 56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3609" name="Text Box 57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</p:grpSp>
        <p:sp>
          <p:nvSpPr>
            <p:cNvPr id="23610" name="Rectangle 58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3611" name="Rectangle 59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23612" name="Rectangle 6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  <p:sp>
        <p:nvSpPr>
          <p:cNvPr id="23556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3700" indent="-3937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dirty="0" smtClean="0"/>
              <a:t>:: </a:t>
            </a:r>
            <a:r>
              <a:rPr lang="tr-TR" altLang="tr-TR" dirty="0" smtClean="0"/>
              <a:t>Dağıtıcı (</a:t>
            </a:r>
            <a:r>
              <a:rPr lang="tr-TR" altLang="tr-TR" dirty="0" err="1" smtClean="0"/>
              <a:t>Hub</a:t>
            </a:r>
            <a:r>
              <a:rPr lang="tr-TR" altLang="tr-TR" dirty="0" smtClean="0"/>
              <a:t>) Nedir?</a:t>
            </a:r>
            <a:endParaRPr lang="en-US" altLang="tr-TR" dirty="0"/>
          </a:p>
        </p:txBody>
      </p:sp>
      <p:sp>
        <p:nvSpPr>
          <p:cNvPr id="23558" name="Text 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3600" dirty="0" smtClean="0">
                <a:solidFill>
                  <a:schemeClr val="bg1"/>
                </a:solidFill>
                <a:cs typeface="Times New Roman" charset="0"/>
              </a:rPr>
              <a:t>Sıralı erişimle ilk gelen ilk geçer şeklinde ortak yol sunan ağ cihazıdır.</a:t>
            </a:r>
            <a:endParaRPr lang="en-US" altLang="tr-TR" sz="2400" dirty="0">
              <a:solidFill>
                <a:schemeClr val="bg1"/>
              </a:solidFill>
            </a:endParaRPr>
          </a:p>
        </p:txBody>
      </p:sp>
      <p:sp>
        <p:nvSpPr>
          <p:cNvPr id="23614" name="Text Box 6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Ağ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Cihazları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tr-TR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>300</a:t>
            </a:r>
          </a:p>
        </p:txBody>
      </p:sp>
      <p:sp>
        <p:nvSpPr>
          <p:cNvPr id="23615" name="Rectangle 6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3616" name="Rectangle 6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24610" name="Rectangle 3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24611" name="Group 35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24612" name="AutoShape 36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4613" name="Text Box 37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4614" name="Group 38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24615" name="AutoShape 39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24616" name="Group 40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24617" name="Line 41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4618" name="Line 42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4619" name="Line 43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4620" name="Line 44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4621" name="Line 45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4622" name="Line 46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4623" name="Line 47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4624" name="Line 48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4625" name="Line 49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4626" name="Text Box 50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4627" name="Text Box 51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4628" name="Text Box 52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4629" name="Text Box 53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4630" name="Text Box 54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4631" name="Text Box 55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4632" name="Text Box 56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4633" name="Text Box 57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4634" name="Text Box 58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4635" name="Text Box 59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4636" name="Text Box 60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4637" name="Text Box 61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4638" name="Text Box 62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4639" name="Text Box 63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4640" name="Text Box 64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4641" name="Text Box 65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4642" name="Text Box 66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4643" name="Text Box 67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4644" name="Text Box 68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4645" name="Text Box 69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4646" name="Text Box 70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4647" name="Text Box 71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4648" name="Text Box 72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4649" name="Text Box 73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4650" name="Text Box 74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4651" name="Text Box 75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4652" name="Text Box 76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4653" name="Text Box 77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4654" name="Text Box 78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4655" name="Text Box 79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</p:grpSp>
        <p:sp>
          <p:nvSpPr>
            <p:cNvPr id="24656" name="Rectangle 80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4657" name="Rectangle 81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24658" name="Rectangle 8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  <p:sp>
        <p:nvSpPr>
          <p:cNvPr id="24580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3700" indent="-3937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dirty="0" smtClean="0"/>
              <a:t>:: </a:t>
            </a:r>
            <a:r>
              <a:rPr lang="tr-TR" altLang="tr-TR" dirty="0" smtClean="0"/>
              <a:t>Anahtar (Switch) Nedir?</a:t>
            </a:r>
            <a:endParaRPr lang="en-US" altLang="tr-TR" dirty="0"/>
          </a:p>
        </p:txBody>
      </p:sp>
      <p:sp>
        <p:nvSpPr>
          <p:cNvPr id="24604" name="Text Box 2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3600" dirty="0" smtClean="0">
                <a:solidFill>
                  <a:schemeClr val="bg1"/>
                </a:solidFill>
                <a:cs typeface="Times New Roman" charset="0"/>
              </a:rPr>
              <a:t>Paketlerin iletiminde MAC adresi kullanan ve bazen üst katmanda da çalışabilen ağ cihazıdır.</a:t>
            </a:r>
            <a:endParaRPr lang="en-US" altLang="tr-TR" sz="2400" dirty="0">
              <a:solidFill>
                <a:schemeClr val="bg1"/>
              </a:solidFill>
            </a:endParaRPr>
          </a:p>
        </p:txBody>
      </p:sp>
      <p:sp>
        <p:nvSpPr>
          <p:cNvPr id="24660" name="Text Box 8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Ağ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Cihazları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tr-TR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>400</a:t>
            </a:r>
          </a:p>
        </p:txBody>
      </p:sp>
      <p:sp>
        <p:nvSpPr>
          <p:cNvPr id="24661" name="Rectangle 8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4662" name="Rectangle 8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25612" name="Rectangl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25613" name="Group 13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25614" name="AutoShape 14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5615" name="Text Box 15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5616" name="Group 16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25617" name="AutoShape 17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25618" name="Group 18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25619" name="Line 19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620" name="Line 20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621" name="Line 21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622" name="Line 22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623" name="Line 23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624" name="Line 24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625" name="Line 25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626" name="Line 26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627" name="Line 27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628" name="Text Box 28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5629" name="Text Box 29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5630" name="Text Box 30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5631" name="Text Box 31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5632" name="Text Box 32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5633" name="Text Box 33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5634" name="Text Box 34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5635" name="Text Box 35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5636" name="Text Box 36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5637" name="Text Box 37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5638" name="Text Box 38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5639" name="Text Box 39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5640" name="Text Box 40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5641" name="Text Box 41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5642" name="Text Box 42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5643" name="Text Box 43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5644" name="Text Box 44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5645" name="Text Box 45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5646" name="Text Box 46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5647" name="Text Box 47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5648" name="Text Box 48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5649" name="Text Box 49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5650" name="Text Box 50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5651" name="Text Box 51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5652" name="Text Box 52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5653" name="Text Box 53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5654" name="Text Box 54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5655" name="Text Box 55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5656" name="Text Box 56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5657" name="Text Box 57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</p:grpSp>
        <p:sp>
          <p:nvSpPr>
            <p:cNvPr id="25658" name="Rectangle 58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5659" name="Rectangle 59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25660" name="Rectangle 6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  <p:sp>
        <p:nvSpPr>
          <p:cNvPr id="25604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3700" indent="-3937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dirty="0" smtClean="0"/>
              <a:t>:: </a:t>
            </a:r>
            <a:r>
              <a:rPr lang="tr-TR" altLang="tr-TR" dirty="0" smtClean="0"/>
              <a:t>Yönlendirici (</a:t>
            </a:r>
            <a:r>
              <a:rPr lang="tr-TR" altLang="tr-TR" dirty="0" err="1" smtClean="0"/>
              <a:t>Router</a:t>
            </a:r>
            <a:r>
              <a:rPr lang="tr-TR" altLang="tr-TR" dirty="0" smtClean="0"/>
              <a:t>) Nedir?</a:t>
            </a:r>
            <a:endParaRPr lang="en-US" altLang="tr-TR" dirty="0"/>
          </a:p>
        </p:txBody>
      </p:sp>
      <p:sp>
        <p:nvSpPr>
          <p:cNvPr id="25606" name="Text 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3600" dirty="0" smtClean="0">
                <a:solidFill>
                  <a:schemeClr val="bg1"/>
                </a:solidFill>
                <a:cs typeface="Times New Roman" charset="0"/>
              </a:rPr>
              <a:t>3.Katmanda çalışan ve LAN ağı WAN ağa bağlayabilen ağ cihazıdır. </a:t>
            </a:r>
            <a:endParaRPr lang="en-US" altLang="tr-TR" sz="3600" dirty="0">
              <a:solidFill>
                <a:schemeClr val="bg1"/>
              </a:solidFill>
            </a:endParaRPr>
          </a:p>
        </p:txBody>
      </p:sp>
      <p:sp>
        <p:nvSpPr>
          <p:cNvPr id="25662" name="Text Box 6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Ağ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Cihazları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tr-TR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>500</a:t>
            </a:r>
          </a:p>
        </p:txBody>
      </p:sp>
      <p:sp>
        <p:nvSpPr>
          <p:cNvPr id="25663" name="Rectangle 6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5664" name="Rectangle 6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26635" name="Rectangle 1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26636" name="Group 12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26637" name="AutoShape 13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6638" name="Text Box 14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6639" name="Group 15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26640" name="AutoShape 16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26641" name="Group 17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26642" name="Line 18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643" name="Line 19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644" name="Line 20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645" name="Line 21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646" name="Line 22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647" name="Line 23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648" name="Line 24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649" name="Line 25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650" name="Line 26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651" name="Text Box 27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6652" name="Text Box 28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6653" name="Text Box 29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6654" name="Text Box 30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6655" name="Text Box 31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6656" name="Text Box 32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6657" name="Text Box 33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6658" name="Text Box 34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6659" name="Text Box 35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6660" name="Text Box 36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6661" name="Text Box 37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6662" name="Text Box 38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6663" name="Text Box 39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6664" name="Text Box 40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6665" name="Text Box 41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6666" name="Text Box 42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6667" name="Text Box 43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6668" name="Text Box 44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6669" name="Text Box 45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6670" name="Text Box 46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6671" name="Text Box 47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6672" name="Text Box 48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6673" name="Text Box 49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6674" name="Text Box 50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6675" name="Text Box 51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6676" name="Text Box 52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6677" name="Text Box 53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6678" name="Text Box 54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6679" name="Text Box 55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6680" name="Text Box 56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</p:grpSp>
        <p:sp>
          <p:nvSpPr>
            <p:cNvPr id="26681" name="Rectangle 57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6682" name="Rectangle 58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26683" name="Rectangle 5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  <p:sp>
        <p:nvSpPr>
          <p:cNvPr id="26628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3700" indent="-3937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dirty="0" smtClean="0"/>
              <a:t>:: </a:t>
            </a:r>
            <a:r>
              <a:rPr lang="tr-TR" altLang="tr-TR" dirty="0" smtClean="0"/>
              <a:t>Ters sıralı (</a:t>
            </a:r>
            <a:r>
              <a:rPr lang="tr-TR" altLang="tr-TR" dirty="0" err="1" smtClean="0"/>
              <a:t>Crossover</a:t>
            </a:r>
            <a:r>
              <a:rPr lang="tr-TR" altLang="tr-TR" dirty="0" smtClean="0"/>
              <a:t>) Kablo Nedir?</a:t>
            </a:r>
            <a:endParaRPr lang="en-US" altLang="tr-TR" dirty="0"/>
          </a:p>
        </p:txBody>
      </p:sp>
      <p:sp>
        <p:nvSpPr>
          <p:cNvPr id="26629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3600" dirty="0" smtClean="0">
                <a:solidFill>
                  <a:schemeClr val="bg1"/>
                </a:solidFill>
              </a:rPr>
              <a:t>İki Anahtar(Switch) arası kullanılan kablo tipidir.</a:t>
            </a:r>
            <a:endParaRPr lang="en-US" altLang="tr-TR" sz="2400" dirty="0">
              <a:solidFill>
                <a:schemeClr val="bg1"/>
              </a:solidFill>
            </a:endParaRPr>
          </a:p>
        </p:txBody>
      </p:sp>
      <p:sp>
        <p:nvSpPr>
          <p:cNvPr id="26685" name="Text Box 6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Kablolar</a:t>
            </a: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tr-TR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>100</a:t>
            </a:r>
            <a:endParaRPr lang="en-US" altLang="tr-TR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6686" name="Rectangle 6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6687" name="Rectangle 6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27660" name="Rectangl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27661" name="Group 13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27662" name="AutoShape 14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7663" name="Text Box 15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7664" name="Group 16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27665" name="AutoShape 17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27666" name="Group 18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27667" name="Line 19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7668" name="Line 20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7669" name="Line 21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7670" name="Line 22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7671" name="Line 23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7672" name="Line 24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7673" name="Line 25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7674" name="Line 26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7675" name="Line 27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7676" name="Text Box 28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7677" name="Text Box 29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7678" name="Text Box 30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7679" name="Text Box 31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7680" name="Text Box 32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7681" name="Text Box 33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7682" name="Text Box 34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7683" name="Text Box 35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7684" name="Text Box 36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7685" name="Text Box 37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7686" name="Text Box 38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7687" name="Text Box 39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7688" name="Text Box 40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7689" name="Text Box 41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7690" name="Text Box 42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7691" name="Text Box 43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7692" name="Text Box 44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7693" name="Text Box 45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7694" name="Text Box 46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7695" name="Text Box 47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7696" name="Text Box 48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7697" name="Text Box 49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7698" name="Text Box 50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7699" name="Text Box 51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7700" name="Text Box 52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7701" name="Text Box 53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7702" name="Text Box 54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7703" name="Text Box 55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7704" name="Text Box 56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7705" name="Text Box 57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</p:grpSp>
        <p:sp>
          <p:nvSpPr>
            <p:cNvPr id="27706" name="Rectangle 58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7707" name="Rectangle 59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27708" name="Rectangle 6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  <p:sp>
        <p:nvSpPr>
          <p:cNvPr id="27652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3700" indent="-3937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dirty="0" smtClean="0"/>
              <a:t>:: </a:t>
            </a:r>
            <a:r>
              <a:rPr lang="tr-TR" altLang="tr-TR" dirty="0" smtClean="0"/>
              <a:t>Anahtar ile PC veya  Anahtar ile Yönlendirici, </a:t>
            </a:r>
            <a:endParaRPr lang="en-US" altLang="tr-TR" dirty="0"/>
          </a:p>
        </p:txBody>
      </p:sp>
      <p:sp>
        <p:nvSpPr>
          <p:cNvPr id="27653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tr-TR" sz="3600" i="1" dirty="0" smtClean="0">
                <a:solidFill>
                  <a:schemeClr val="bg1"/>
                </a:solidFill>
              </a:rPr>
              <a:t>Straight-through</a:t>
            </a:r>
            <a:r>
              <a:rPr lang="tr-TR" altLang="tr-TR" sz="3600" dirty="0" smtClean="0">
                <a:solidFill>
                  <a:schemeClr val="bg1"/>
                </a:solidFill>
              </a:rPr>
              <a:t>  adı ile bilinen düz kablonun birbirine bağladığı cihazlardır.</a:t>
            </a:r>
            <a:endParaRPr lang="en-US" altLang="tr-TR" sz="2400" dirty="0">
              <a:solidFill>
                <a:schemeClr val="bg1"/>
              </a:solidFill>
            </a:endParaRPr>
          </a:p>
        </p:txBody>
      </p:sp>
      <p:sp>
        <p:nvSpPr>
          <p:cNvPr id="27710" name="Text Box 6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Kablolar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tr-TR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>200</a:t>
            </a:r>
          </a:p>
        </p:txBody>
      </p:sp>
      <p:sp>
        <p:nvSpPr>
          <p:cNvPr id="27711" name="Rectangle 6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7712" name="Rectangle 6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28683" name="Rectangle 1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28684" name="Group 12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28685" name="AutoShape 13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8686" name="Text Box 14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8687" name="Group 15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28688" name="AutoShape 16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28689" name="Group 17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28690" name="Line 18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691" name="Line 19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692" name="Line 20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693" name="Line 21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694" name="Line 22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695" name="Line 23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696" name="Line 24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697" name="Line 25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698" name="Line 26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699" name="Text Box 27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8700" name="Text Box 28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8701" name="Text Box 29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8702" name="Text Box 30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8703" name="Text Box 31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8704" name="Text Box 32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8705" name="Text Box 33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8706" name="Text Box 34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8707" name="Text Box 35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8708" name="Text Box 36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8709" name="Text Box 37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8710" name="Text Box 38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8711" name="Text Box 39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8712" name="Text Box 40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8713" name="Text Box 41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8714" name="Text Box 42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8715" name="Text Box 43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8716" name="Text Box 44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8717" name="Text Box 45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8718" name="Text Box 46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8719" name="Text Box 47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8720" name="Text Box 48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8721" name="Text Box 49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8722" name="Text Box 50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8723" name="Text Box 51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8724" name="Text Box 52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8725" name="Text Box 53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8726" name="Text Box 54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8727" name="Text Box 55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8728" name="Text Box 56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</p:grpSp>
        <p:sp>
          <p:nvSpPr>
            <p:cNvPr id="28729" name="Rectangle 57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8730" name="Rectangle 58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28731" name="Rectangle 5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  <p:sp>
        <p:nvSpPr>
          <p:cNvPr id="28676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3700" indent="-3937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dirty="0" smtClean="0"/>
              <a:t>:: </a:t>
            </a:r>
            <a:r>
              <a:rPr lang="tr-TR" altLang="tr-TR" dirty="0" smtClean="0"/>
              <a:t>Eş eksenli – </a:t>
            </a:r>
            <a:r>
              <a:rPr lang="tr-TR" altLang="tr-TR" dirty="0" err="1" smtClean="0"/>
              <a:t>Koaksiyel</a:t>
            </a:r>
            <a:r>
              <a:rPr lang="tr-TR" altLang="tr-TR" dirty="0" smtClean="0"/>
              <a:t> (</a:t>
            </a:r>
            <a:r>
              <a:rPr lang="tr-TR" altLang="tr-TR" dirty="0" err="1" smtClean="0"/>
              <a:t>Coaxial</a:t>
            </a:r>
            <a:r>
              <a:rPr lang="tr-TR" altLang="tr-TR" dirty="0" smtClean="0"/>
              <a:t>) Kablo Nedir?</a:t>
            </a:r>
            <a:endParaRPr lang="en-US" altLang="tr-TR" dirty="0"/>
          </a:p>
        </p:txBody>
      </p:sp>
      <p:sp>
        <p:nvSpPr>
          <p:cNvPr id="28677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3600" dirty="0" smtClean="0">
                <a:solidFill>
                  <a:schemeClr val="bg1"/>
                </a:solidFill>
              </a:rPr>
              <a:t>Ortasında bir bakır telin bulunduğu, etrafında plastik kaplama olan ve metal örgü ile sarılı kablo tipinin adıdır.</a:t>
            </a:r>
            <a:endParaRPr lang="en-US" altLang="tr-TR" sz="2400" dirty="0">
              <a:solidFill>
                <a:schemeClr val="bg1"/>
              </a:solidFill>
            </a:endParaRPr>
          </a:p>
        </p:txBody>
      </p:sp>
      <p:sp>
        <p:nvSpPr>
          <p:cNvPr id="28733" name="Text Box 6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Kablolar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tr-TR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>300</a:t>
            </a:r>
          </a:p>
        </p:txBody>
      </p:sp>
      <p:sp>
        <p:nvSpPr>
          <p:cNvPr id="28734" name="Rectangle 6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735" name="Rectangle 6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29708" name="Rectangl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29709" name="Group 13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29710" name="AutoShape 14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11" name="Text Box 15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9712" name="Group 16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29713" name="AutoShape 17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29714" name="Group 18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29715" name="Line 19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716" name="Line 20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717" name="Line 21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718" name="Line 22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719" name="Line 23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720" name="Line 24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721" name="Line 25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722" name="Line 26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723" name="Line 27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724" name="Text Box 28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9725" name="Text Box 29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9726" name="Text Box 30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9727" name="Text Box 31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9728" name="Text Box 32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9729" name="Text Box 33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29730" name="Text Box 34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9731" name="Text Box 35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9732" name="Text Box 36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9733" name="Text Box 37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9734" name="Text Box 38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9735" name="Text Box 39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29736" name="Text Box 40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9737" name="Text Box 41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9738" name="Text Box 42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9739" name="Text Box 43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9740" name="Text Box 44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9741" name="Text Box 45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29742" name="Text Box 46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9743" name="Text Box 47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9744" name="Text Box 48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9745" name="Text Box 49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9746" name="Text Box 50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9747" name="Text Box 51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29748" name="Text Box 52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9749" name="Text Box 53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9750" name="Text Box 54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9751" name="Text Box 55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9752" name="Text Box 56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29753" name="Text Box 57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</p:grpSp>
        <p:sp>
          <p:nvSpPr>
            <p:cNvPr id="29754" name="Rectangle 58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55" name="Rectangle 59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29756" name="Rectangle 6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  <p:sp>
        <p:nvSpPr>
          <p:cNvPr id="29701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3700" indent="-3937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dirty="0" smtClean="0"/>
              <a:t>:: </a:t>
            </a:r>
            <a:r>
              <a:rPr lang="tr-TR" altLang="tr-TR" dirty="0" smtClean="0"/>
              <a:t>Korumalı Çift Bükümlü (STP) Kablo Nedir?</a:t>
            </a:r>
            <a:endParaRPr lang="en-US" altLang="tr-TR" dirty="0"/>
          </a:p>
        </p:txBody>
      </p:sp>
      <p:sp>
        <p:nvSpPr>
          <p:cNvPr id="29702" name="Text 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7724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3600" dirty="0" smtClean="0">
                <a:solidFill>
                  <a:schemeClr val="bg1"/>
                </a:solidFill>
              </a:rPr>
              <a:t>İkişerli ve bükümlü kabloları ayrıca plastik kılıfla sarılı en dışta plastik ile kaplı kablo tipinin adıdır.</a:t>
            </a:r>
            <a:endParaRPr lang="en-US" altLang="tr-TR" sz="2400" dirty="0">
              <a:solidFill>
                <a:schemeClr val="bg1"/>
              </a:solidFill>
            </a:endParaRPr>
          </a:p>
        </p:txBody>
      </p:sp>
      <p:sp>
        <p:nvSpPr>
          <p:cNvPr id="29758" name="Text Box 6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Kablolar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tr-TR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>400</a:t>
            </a:r>
          </a:p>
        </p:txBody>
      </p:sp>
      <p:sp>
        <p:nvSpPr>
          <p:cNvPr id="29759" name="Rectangle 6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60" name="Rectangle 6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30732" name="Rectangl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30733" name="Group 13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30734" name="AutoShape 14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0735" name="Text Box 15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0736" name="Group 16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30737" name="AutoShape 17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30738" name="Group 18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30739" name="Line 19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0740" name="Line 20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0741" name="Line 21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0742" name="Line 22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0743" name="Line 23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0744" name="Line 24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0745" name="Line 25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0746" name="Line 26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0747" name="Line 27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0748" name="Text Box 28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0749" name="Text Box 29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0750" name="Text Box 30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0751" name="Text Box 31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0752" name="Text Box 32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0753" name="Text Box 33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0754" name="Text Box 34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0755" name="Text Box 35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0756" name="Text Box 36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0757" name="Text Box 37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0758" name="Text Box 38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0759" name="Text Box 39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0760" name="Text Box 40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0761" name="Text Box 41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0762" name="Text Box 42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0763" name="Text Box 43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0764" name="Text Box 44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0765" name="Text Box 45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0766" name="Text Box 46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0767" name="Text Box 47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0768" name="Text Box 48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0769" name="Text Box 49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0770" name="Text Box 50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0771" name="Text Box 51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0772" name="Text Box 52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0773" name="Text Box 53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0774" name="Text Box 54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0775" name="Text Box 55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0776" name="Text Box 56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0777" name="Text Box 57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</p:grpSp>
        <p:sp>
          <p:nvSpPr>
            <p:cNvPr id="30778" name="Rectangle 58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0779" name="Rectangle 59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30780" name="Rectangle 6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  <p:sp>
        <p:nvSpPr>
          <p:cNvPr id="30724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3700" indent="-3937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471488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dirty="0" smtClean="0"/>
              <a:t>:: </a:t>
            </a:r>
            <a:r>
              <a:rPr lang="tr-TR" altLang="tr-TR" dirty="0" smtClean="0"/>
              <a:t>RJ-45 Konektör Nedir?</a:t>
            </a:r>
            <a:endParaRPr lang="en-US" altLang="tr-TR" dirty="0"/>
          </a:p>
        </p:txBody>
      </p:sp>
      <p:sp>
        <p:nvSpPr>
          <p:cNvPr id="30725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3600" dirty="0" err="1" smtClean="0">
                <a:solidFill>
                  <a:schemeClr val="bg1"/>
                </a:solidFill>
              </a:rPr>
              <a:t>Cat</a:t>
            </a:r>
            <a:r>
              <a:rPr lang="tr-TR" altLang="tr-TR" sz="3600" dirty="0" smtClean="0">
                <a:solidFill>
                  <a:schemeClr val="bg1"/>
                </a:solidFill>
              </a:rPr>
              <a:t> 5 diye de adlandırılan Korumasız Çift Bükümlü Kablonun Konektörünün adıdır.</a:t>
            </a:r>
            <a:endParaRPr lang="en-US" altLang="tr-TR" sz="2400" dirty="0">
              <a:solidFill>
                <a:schemeClr val="bg1"/>
              </a:solidFill>
            </a:endParaRPr>
          </a:p>
        </p:txBody>
      </p:sp>
      <p:sp>
        <p:nvSpPr>
          <p:cNvPr id="30782" name="Text Box 6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Kablolar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tr-TR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>500</a:t>
            </a:r>
          </a:p>
        </p:txBody>
      </p:sp>
      <p:sp>
        <p:nvSpPr>
          <p:cNvPr id="30783" name="Rectangle 6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784" name="Rectangle 6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32777" name="Rectangl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32779" name="AutoShape 11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2780" name="Text Box 12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2781" name="Group 13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32782" name="AutoShape 14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32783" name="Group 15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32784" name="Line 16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785" name="Line 17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786" name="Line 18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787" name="Line 19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788" name="Line 20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789" name="Line 21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790" name="Line 22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791" name="Line 23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792" name="Line 24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793" name="Text Box 25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2794" name="Text Box 26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2795" name="Text Box 27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2796" name="Text Box 28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2797" name="Text Box 29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2798" name="Text Box 30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2799" name="Text Box 31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2800" name="Text Box 32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2801" name="Text Box 33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2802" name="Text Box 34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2803" name="Text Box 35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2804" name="Text Box 36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2805" name="Text Box 37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2806" name="Text Box 38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2807" name="Text Box 39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2808" name="Text Box 40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2809" name="Text Box 41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2810" name="Text Box 42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2811" name="Text Box 43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2812" name="Text Box 44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2813" name="Text Box 45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2814" name="Text Box 46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2815" name="Text Box 47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2816" name="Text Box 48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2817" name="Text Box 49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2818" name="Text Box 50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2819" name="Text Box 51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2820" name="Text Box 52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2821" name="Text Box 53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2822" name="Text Box 54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</p:grpSp>
        <p:sp>
          <p:nvSpPr>
            <p:cNvPr id="32823" name="Rectangle 55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2824" name="Rectangle 56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32825" name="Rectangle 5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  <p:sp>
        <p:nvSpPr>
          <p:cNvPr id="32772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3700" indent="-3937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dirty="0" smtClean="0"/>
              <a:t>:: </a:t>
            </a:r>
            <a:r>
              <a:rPr lang="tr-TR" altLang="tr-TR" dirty="0" smtClean="0"/>
              <a:t>Zenginleştirilmiş Metin Aktarım Protokolü – </a:t>
            </a:r>
            <a:r>
              <a:rPr lang="tr-TR" altLang="tr-TR" dirty="0" err="1" smtClean="0"/>
              <a:t>Hyper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Text</a:t>
            </a:r>
            <a:r>
              <a:rPr lang="tr-TR" altLang="tr-TR" dirty="0" smtClean="0"/>
              <a:t> Transfer Protocol (HTTP) Nedir?</a:t>
            </a:r>
            <a:endParaRPr lang="en-US" altLang="tr-TR" dirty="0"/>
          </a:p>
        </p:txBody>
      </p:sp>
      <p:sp>
        <p:nvSpPr>
          <p:cNvPr id="32773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3600" dirty="0" smtClean="0">
                <a:solidFill>
                  <a:schemeClr val="bg1"/>
                </a:solidFill>
                <a:cs typeface="Times New Roman" charset="0"/>
              </a:rPr>
              <a:t>Web sayfalarının görüntülenmesi amacıyla iletimi sağlayan protokoldür.</a:t>
            </a:r>
            <a:endParaRPr lang="en-US" altLang="tr-TR" sz="2400" dirty="0">
              <a:solidFill>
                <a:schemeClr val="bg1"/>
              </a:solidFill>
            </a:endParaRPr>
          </a:p>
        </p:txBody>
      </p:sp>
      <p:sp>
        <p:nvSpPr>
          <p:cNvPr id="32827" name="Text Box 59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Protokoller</a:t>
            </a: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tr-TR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>100</a:t>
            </a:r>
            <a:endParaRPr lang="en-US" altLang="tr-TR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828" name="Rectangle 6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2829" name="Rectangle 6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33801" name="Rectangl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33802" name="Group 10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33803" name="AutoShape 11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3804" name="Text Box 12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3805" name="Group 13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33806" name="AutoShape 14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33807" name="Group 15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33808" name="Line 16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3809" name="Line 17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3810" name="Line 18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3811" name="Line 19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3812" name="Line 20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3813" name="Line 21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3814" name="Line 22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3815" name="Line 23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3816" name="Line 24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3817" name="Text Box 25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3818" name="Text Box 26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3819" name="Text Box 27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3820" name="Text Box 28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3821" name="Text Box 29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3822" name="Text Box 30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3823" name="Text Box 31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3824" name="Text Box 32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3825" name="Text Box 33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3826" name="Text Box 34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3827" name="Text Box 35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3828" name="Text Box 36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3829" name="Text Box 37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3830" name="Text Box 38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3831" name="Text Box 39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3832" name="Text Box 40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3833" name="Text Box 41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3834" name="Text Box 42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3835" name="Text Box 43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3836" name="Text Box 44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3837" name="Text Box 45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3838" name="Text Box 46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3839" name="Text Box 47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3840" name="Text Box 48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3841" name="Text Box 49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3842" name="Text Box 50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3843" name="Text Box 51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3844" name="Text Box 52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3845" name="Text Box 53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3846" name="Text Box 54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</p:grpSp>
        <p:sp>
          <p:nvSpPr>
            <p:cNvPr id="33847" name="Rectangle 55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3848" name="Rectangle 56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33849" name="Rectangle 5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  <p:sp>
        <p:nvSpPr>
          <p:cNvPr id="33796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3700" indent="-3937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dirty="0" smtClean="0"/>
              <a:t>:: Dynamic Host Control Protocol</a:t>
            </a:r>
            <a:r>
              <a:rPr lang="tr-TR" altLang="tr-TR" dirty="0" smtClean="0"/>
              <a:t> (DHCP) Nedir?</a:t>
            </a:r>
            <a:endParaRPr lang="en-US" altLang="tr-TR" dirty="0"/>
          </a:p>
        </p:txBody>
      </p:sp>
      <p:sp>
        <p:nvSpPr>
          <p:cNvPr id="33797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3600" dirty="0" smtClean="0">
                <a:solidFill>
                  <a:schemeClr val="bg1"/>
                </a:solidFill>
                <a:cs typeface="Times New Roman" charset="0"/>
              </a:rPr>
              <a:t>Ağda bulunan cihazlara IP adresi vermeyi sağlayan protokoldür.</a:t>
            </a:r>
            <a:endParaRPr lang="en-US" altLang="tr-TR" sz="3600" dirty="0">
              <a:solidFill>
                <a:schemeClr val="bg1"/>
              </a:solidFill>
            </a:endParaRPr>
          </a:p>
        </p:txBody>
      </p:sp>
      <p:sp>
        <p:nvSpPr>
          <p:cNvPr id="33851" name="Text Box 59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Protokoller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tr-TR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>200</a:t>
            </a:r>
          </a:p>
        </p:txBody>
      </p:sp>
      <p:sp>
        <p:nvSpPr>
          <p:cNvPr id="33852" name="Rectangle 6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3853" name="Rectangle 6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4110" name="Rectangle 1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4112" name="AutoShape 16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113" name="Text Box 17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4100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3600" dirty="0" smtClean="0">
                <a:solidFill>
                  <a:schemeClr val="bg1"/>
                </a:solidFill>
              </a:rPr>
              <a:t>Bant genişliğinin ölçü birimidir.</a:t>
            </a:r>
            <a:endParaRPr lang="en-US" altLang="tr-TR" sz="2400" dirty="0">
              <a:solidFill>
                <a:schemeClr val="bg1"/>
              </a:solidFill>
            </a:endParaRPr>
          </a:p>
        </p:txBody>
      </p:sp>
      <p:sp>
        <p:nvSpPr>
          <p:cNvPr id="4159" name="Text Box 6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Kısaltmalar</a:t>
            </a: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tr-TR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>100</a:t>
            </a:r>
            <a:endParaRPr lang="en-US" altLang="tr-TR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01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3700" indent="-3937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altLang="tr-TR" dirty="0" smtClean="0"/>
              <a:t>:: </a:t>
            </a:r>
            <a:r>
              <a:rPr lang="tr-TR" altLang="tr-TR" dirty="0" err="1" smtClean="0"/>
              <a:t>Bits</a:t>
            </a:r>
            <a:r>
              <a:rPr lang="tr-TR" altLang="tr-TR" dirty="0" smtClean="0"/>
              <a:t> </a:t>
            </a:r>
            <a:r>
              <a:rPr lang="tr-TR" altLang="tr-TR" dirty="0"/>
              <a:t>P</a:t>
            </a:r>
            <a:r>
              <a:rPr lang="tr-TR" altLang="tr-TR" dirty="0" smtClean="0"/>
              <a:t>er Second (</a:t>
            </a:r>
            <a:r>
              <a:rPr lang="tr-TR" altLang="tr-TR" dirty="0" err="1" smtClean="0"/>
              <a:t>bps</a:t>
            </a:r>
            <a:r>
              <a:rPr lang="tr-TR" altLang="tr-TR" dirty="0" smtClean="0"/>
              <a:t>) Nedir?</a:t>
            </a:r>
            <a:endParaRPr lang="en-US" altLang="tr-TR" dirty="0"/>
          </a:p>
        </p:txBody>
      </p:sp>
      <p:sp>
        <p:nvSpPr>
          <p:cNvPr id="4114" name="AutoShape 1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4115" name="Group 19"/>
          <p:cNvGrpSpPr>
            <a:grpSpLocks/>
          </p:cNvGrpSpPr>
          <p:nvPr/>
        </p:nvGrpSpPr>
        <p:grpSpPr bwMode="auto">
          <a:xfrm>
            <a:off x="7772400" y="5943600"/>
            <a:ext cx="1295400" cy="838200"/>
            <a:chOff x="4896" y="3744"/>
            <a:chExt cx="816" cy="528"/>
          </a:xfrm>
        </p:grpSpPr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>
              <a:off x="5010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>
              <a:off x="5154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118" name="Line 22"/>
            <p:cNvSpPr>
              <a:spLocks noChangeShapeType="1"/>
            </p:cNvSpPr>
            <p:nvPr/>
          </p:nvSpPr>
          <p:spPr bwMode="auto">
            <a:xfrm>
              <a:off x="5298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>
              <a:off x="5442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120" name="Line 24"/>
            <p:cNvSpPr>
              <a:spLocks noChangeShapeType="1"/>
            </p:cNvSpPr>
            <p:nvPr/>
          </p:nvSpPr>
          <p:spPr bwMode="auto">
            <a:xfrm>
              <a:off x="5586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>
              <a:off x="4896" y="3840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122" name="Line 26"/>
            <p:cNvSpPr>
              <a:spLocks noChangeShapeType="1"/>
            </p:cNvSpPr>
            <p:nvPr/>
          </p:nvSpPr>
          <p:spPr bwMode="auto">
            <a:xfrm>
              <a:off x="4896" y="3954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123" name="Line 27"/>
            <p:cNvSpPr>
              <a:spLocks noChangeShapeType="1"/>
            </p:cNvSpPr>
            <p:nvPr/>
          </p:nvSpPr>
          <p:spPr bwMode="auto">
            <a:xfrm>
              <a:off x="4896" y="4068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124" name="Line 28"/>
            <p:cNvSpPr>
              <a:spLocks noChangeShapeType="1"/>
            </p:cNvSpPr>
            <p:nvPr/>
          </p:nvSpPr>
          <p:spPr bwMode="auto">
            <a:xfrm>
              <a:off x="4896" y="4182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125" name="Text Box 29"/>
            <p:cNvSpPr txBox="1">
              <a:spLocks noChangeArrowheads="1"/>
            </p:cNvSpPr>
            <p:nvPr/>
          </p:nvSpPr>
          <p:spPr bwMode="auto">
            <a:xfrm>
              <a:off x="4912" y="3764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100</a:t>
              </a:r>
            </a:p>
          </p:txBody>
        </p:sp>
        <p:sp>
          <p:nvSpPr>
            <p:cNvPr id="4126" name="Text Box 30"/>
            <p:cNvSpPr txBox="1">
              <a:spLocks noChangeArrowheads="1"/>
            </p:cNvSpPr>
            <p:nvPr/>
          </p:nvSpPr>
          <p:spPr bwMode="auto">
            <a:xfrm>
              <a:off x="5046" y="3764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100</a:t>
              </a:r>
            </a:p>
          </p:txBody>
        </p:sp>
        <p:sp>
          <p:nvSpPr>
            <p:cNvPr id="4127" name="Text Box 31"/>
            <p:cNvSpPr txBox="1">
              <a:spLocks noChangeArrowheads="1"/>
            </p:cNvSpPr>
            <p:nvPr/>
          </p:nvSpPr>
          <p:spPr bwMode="auto">
            <a:xfrm>
              <a:off x="5187" y="3764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100</a:t>
              </a:r>
            </a:p>
          </p:txBody>
        </p:sp>
        <p:sp>
          <p:nvSpPr>
            <p:cNvPr id="4128" name="Text Box 32"/>
            <p:cNvSpPr txBox="1">
              <a:spLocks noChangeArrowheads="1"/>
            </p:cNvSpPr>
            <p:nvPr/>
          </p:nvSpPr>
          <p:spPr bwMode="auto">
            <a:xfrm>
              <a:off x="5330" y="3764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100</a:t>
              </a:r>
            </a:p>
          </p:txBody>
        </p:sp>
        <p:sp>
          <p:nvSpPr>
            <p:cNvPr id="4129" name="Text Box 33"/>
            <p:cNvSpPr txBox="1">
              <a:spLocks noChangeArrowheads="1"/>
            </p:cNvSpPr>
            <p:nvPr/>
          </p:nvSpPr>
          <p:spPr bwMode="auto">
            <a:xfrm>
              <a:off x="5473" y="3764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100</a:t>
              </a:r>
            </a:p>
          </p:txBody>
        </p:sp>
        <p:sp>
          <p:nvSpPr>
            <p:cNvPr id="4130" name="Text Box 34"/>
            <p:cNvSpPr txBox="1">
              <a:spLocks noChangeArrowheads="1"/>
            </p:cNvSpPr>
            <p:nvPr/>
          </p:nvSpPr>
          <p:spPr bwMode="auto">
            <a:xfrm>
              <a:off x="5610" y="3764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100</a:t>
              </a:r>
            </a:p>
          </p:txBody>
        </p:sp>
        <p:sp>
          <p:nvSpPr>
            <p:cNvPr id="4131" name="Text Box 35"/>
            <p:cNvSpPr txBox="1">
              <a:spLocks noChangeArrowheads="1"/>
            </p:cNvSpPr>
            <p:nvPr/>
          </p:nvSpPr>
          <p:spPr bwMode="auto">
            <a:xfrm>
              <a:off x="4910" y="3866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200</a:t>
              </a:r>
            </a:p>
          </p:txBody>
        </p:sp>
        <p:sp>
          <p:nvSpPr>
            <p:cNvPr id="4132" name="Text Box 36"/>
            <p:cNvSpPr txBox="1">
              <a:spLocks noChangeArrowheads="1"/>
            </p:cNvSpPr>
            <p:nvPr/>
          </p:nvSpPr>
          <p:spPr bwMode="auto">
            <a:xfrm>
              <a:off x="5044" y="3866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200</a:t>
              </a:r>
            </a:p>
          </p:txBody>
        </p:sp>
        <p:sp>
          <p:nvSpPr>
            <p:cNvPr id="4133" name="Text Box 37"/>
            <p:cNvSpPr txBox="1">
              <a:spLocks noChangeArrowheads="1"/>
            </p:cNvSpPr>
            <p:nvPr/>
          </p:nvSpPr>
          <p:spPr bwMode="auto">
            <a:xfrm>
              <a:off x="5185" y="3866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200</a:t>
              </a:r>
            </a:p>
          </p:txBody>
        </p:sp>
        <p:sp>
          <p:nvSpPr>
            <p:cNvPr id="4134" name="Text Box 38"/>
            <p:cNvSpPr txBox="1">
              <a:spLocks noChangeArrowheads="1"/>
            </p:cNvSpPr>
            <p:nvPr/>
          </p:nvSpPr>
          <p:spPr bwMode="auto">
            <a:xfrm>
              <a:off x="5328" y="3866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200</a:t>
              </a:r>
            </a:p>
          </p:txBody>
        </p:sp>
        <p:sp>
          <p:nvSpPr>
            <p:cNvPr id="4135" name="Text Box 39"/>
            <p:cNvSpPr txBox="1">
              <a:spLocks noChangeArrowheads="1"/>
            </p:cNvSpPr>
            <p:nvPr/>
          </p:nvSpPr>
          <p:spPr bwMode="auto">
            <a:xfrm>
              <a:off x="5471" y="3866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200</a:t>
              </a:r>
            </a:p>
          </p:txBody>
        </p:sp>
        <p:sp>
          <p:nvSpPr>
            <p:cNvPr id="4136" name="Text Box 40"/>
            <p:cNvSpPr txBox="1">
              <a:spLocks noChangeArrowheads="1"/>
            </p:cNvSpPr>
            <p:nvPr/>
          </p:nvSpPr>
          <p:spPr bwMode="auto">
            <a:xfrm>
              <a:off x="5608" y="3866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200</a:t>
              </a:r>
            </a:p>
          </p:txBody>
        </p:sp>
        <p:sp>
          <p:nvSpPr>
            <p:cNvPr id="4137" name="Text Box 41"/>
            <p:cNvSpPr txBox="1">
              <a:spLocks noChangeArrowheads="1"/>
            </p:cNvSpPr>
            <p:nvPr/>
          </p:nvSpPr>
          <p:spPr bwMode="auto">
            <a:xfrm>
              <a:off x="4910" y="3982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300</a:t>
              </a:r>
            </a:p>
          </p:txBody>
        </p:sp>
        <p:sp>
          <p:nvSpPr>
            <p:cNvPr id="4138" name="Text Box 42"/>
            <p:cNvSpPr txBox="1">
              <a:spLocks noChangeArrowheads="1"/>
            </p:cNvSpPr>
            <p:nvPr/>
          </p:nvSpPr>
          <p:spPr bwMode="auto">
            <a:xfrm>
              <a:off x="5044" y="3982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300</a:t>
              </a:r>
            </a:p>
          </p:txBody>
        </p:sp>
        <p:sp>
          <p:nvSpPr>
            <p:cNvPr id="4139" name="Text Box 43"/>
            <p:cNvSpPr txBox="1">
              <a:spLocks noChangeArrowheads="1"/>
            </p:cNvSpPr>
            <p:nvPr/>
          </p:nvSpPr>
          <p:spPr bwMode="auto">
            <a:xfrm>
              <a:off x="5185" y="3982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300</a:t>
              </a:r>
            </a:p>
          </p:txBody>
        </p:sp>
        <p:sp>
          <p:nvSpPr>
            <p:cNvPr id="4140" name="Text Box 44"/>
            <p:cNvSpPr txBox="1">
              <a:spLocks noChangeArrowheads="1"/>
            </p:cNvSpPr>
            <p:nvPr/>
          </p:nvSpPr>
          <p:spPr bwMode="auto">
            <a:xfrm>
              <a:off x="5328" y="3982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300</a:t>
              </a:r>
            </a:p>
          </p:txBody>
        </p:sp>
        <p:sp>
          <p:nvSpPr>
            <p:cNvPr id="4141" name="Text Box 45"/>
            <p:cNvSpPr txBox="1">
              <a:spLocks noChangeArrowheads="1"/>
            </p:cNvSpPr>
            <p:nvPr/>
          </p:nvSpPr>
          <p:spPr bwMode="auto">
            <a:xfrm>
              <a:off x="5471" y="3982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300</a:t>
              </a:r>
            </a:p>
          </p:txBody>
        </p:sp>
        <p:sp>
          <p:nvSpPr>
            <p:cNvPr id="4142" name="Text Box 46"/>
            <p:cNvSpPr txBox="1">
              <a:spLocks noChangeArrowheads="1"/>
            </p:cNvSpPr>
            <p:nvPr/>
          </p:nvSpPr>
          <p:spPr bwMode="auto">
            <a:xfrm>
              <a:off x="5608" y="3982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300</a:t>
              </a:r>
            </a:p>
          </p:txBody>
        </p:sp>
        <p:sp>
          <p:nvSpPr>
            <p:cNvPr id="4143" name="Text Box 47"/>
            <p:cNvSpPr txBox="1">
              <a:spLocks noChangeArrowheads="1"/>
            </p:cNvSpPr>
            <p:nvPr/>
          </p:nvSpPr>
          <p:spPr bwMode="auto">
            <a:xfrm>
              <a:off x="4910" y="4098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400</a:t>
              </a:r>
            </a:p>
          </p:txBody>
        </p:sp>
        <p:sp>
          <p:nvSpPr>
            <p:cNvPr id="4144" name="Text Box 48"/>
            <p:cNvSpPr txBox="1">
              <a:spLocks noChangeArrowheads="1"/>
            </p:cNvSpPr>
            <p:nvPr/>
          </p:nvSpPr>
          <p:spPr bwMode="auto">
            <a:xfrm>
              <a:off x="5044" y="4098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400</a:t>
              </a:r>
            </a:p>
          </p:txBody>
        </p:sp>
        <p:sp>
          <p:nvSpPr>
            <p:cNvPr id="4145" name="Text Box 49"/>
            <p:cNvSpPr txBox="1">
              <a:spLocks noChangeArrowheads="1"/>
            </p:cNvSpPr>
            <p:nvPr/>
          </p:nvSpPr>
          <p:spPr bwMode="auto">
            <a:xfrm>
              <a:off x="5185" y="4098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400</a:t>
              </a:r>
            </a:p>
          </p:txBody>
        </p:sp>
        <p:sp>
          <p:nvSpPr>
            <p:cNvPr id="4146" name="Text Box 50"/>
            <p:cNvSpPr txBox="1">
              <a:spLocks noChangeArrowheads="1"/>
            </p:cNvSpPr>
            <p:nvPr/>
          </p:nvSpPr>
          <p:spPr bwMode="auto">
            <a:xfrm>
              <a:off x="5328" y="4098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400</a:t>
              </a:r>
            </a:p>
          </p:txBody>
        </p:sp>
        <p:sp>
          <p:nvSpPr>
            <p:cNvPr id="4147" name="Text Box 51"/>
            <p:cNvSpPr txBox="1">
              <a:spLocks noChangeArrowheads="1"/>
            </p:cNvSpPr>
            <p:nvPr/>
          </p:nvSpPr>
          <p:spPr bwMode="auto">
            <a:xfrm>
              <a:off x="5471" y="4098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400</a:t>
              </a:r>
            </a:p>
          </p:txBody>
        </p:sp>
        <p:sp>
          <p:nvSpPr>
            <p:cNvPr id="4148" name="Text Box 52"/>
            <p:cNvSpPr txBox="1">
              <a:spLocks noChangeArrowheads="1"/>
            </p:cNvSpPr>
            <p:nvPr/>
          </p:nvSpPr>
          <p:spPr bwMode="auto">
            <a:xfrm>
              <a:off x="5608" y="4098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400</a:t>
              </a:r>
            </a:p>
          </p:txBody>
        </p:sp>
        <p:sp>
          <p:nvSpPr>
            <p:cNvPr id="4149" name="Text Box 53"/>
            <p:cNvSpPr txBox="1">
              <a:spLocks noChangeArrowheads="1"/>
            </p:cNvSpPr>
            <p:nvPr/>
          </p:nvSpPr>
          <p:spPr bwMode="auto">
            <a:xfrm>
              <a:off x="4910" y="4210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500</a:t>
              </a:r>
            </a:p>
          </p:txBody>
        </p:sp>
        <p:sp>
          <p:nvSpPr>
            <p:cNvPr id="4150" name="Text Box 54"/>
            <p:cNvSpPr txBox="1">
              <a:spLocks noChangeArrowheads="1"/>
            </p:cNvSpPr>
            <p:nvPr/>
          </p:nvSpPr>
          <p:spPr bwMode="auto">
            <a:xfrm>
              <a:off x="5044" y="4210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500</a:t>
              </a:r>
            </a:p>
          </p:txBody>
        </p:sp>
        <p:sp>
          <p:nvSpPr>
            <p:cNvPr id="4151" name="Text Box 55"/>
            <p:cNvSpPr txBox="1">
              <a:spLocks noChangeArrowheads="1"/>
            </p:cNvSpPr>
            <p:nvPr/>
          </p:nvSpPr>
          <p:spPr bwMode="auto">
            <a:xfrm>
              <a:off x="5185" y="4210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500</a:t>
              </a:r>
            </a:p>
          </p:txBody>
        </p:sp>
        <p:sp>
          <p:nvSpPr>
            <p:cNvPr id="4152" name="Text Box 56"/>
            <p:cNvSpPr txBox="1">
              <a:spLocks noChangeArrowheads="1"/>
            </p:cNvSpPr>
            <p:nvPr/>
          </p:nvSpPr>
          <p:spPr bwMode="auto">
            <a:xfrm>
              <a:off x="5328" y="4210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500</a:t>
              </a:r>
            </a:p>
          </p:txBody>
        </p:sp>
        <p:sp>
          <p:nvSpPr>
            <p:cNvPr id="4153" name="Text Box 57"/>
            <p:cNvSpPr txBox="1">
              <a:spLocks noChangeArrowheads="1"/>
            </p:cNvSpPr>
            <p:nvPr/>
          </p:nvSpPr>
          <p:spPr bwMode="auto">
            <a:xfrm>
              <a:off x="5471" y="4210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500</a:t>
              </a:r>
            </a:p>
          </p:txBody>
        </p:sp>
        <p:sp>
          <p:nvSpPr>
            <p:cNvPr id="4154" name="Text Box 58"/>
            <p:cNvSpPr txBox="1">
              <a:spLocks noChangeArrowheads="1"/>
            </p:cNvSpPr>
            <p:nvPr/>
          </p:nvSpPr>
          <p:spPr bwMode="auto">
            <a:xfrm>
              <a:off x="5608" y="4210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500</a:t>
              </a:r>
            </a:p>
          </p:txBody>
        </p:sp>
      </p:grpSp>
      <p:sp>
        <p:nvSpPr>
          <p:cNvPr id="4155" name="Rectangle 5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56" name="Rectangle 6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58" name="Rectangle 6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34825" name="Rectangl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34826" name="Group 10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34827" name="AutoShape 11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4828" name="Text Box 12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4829" name="Group 13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34830" name="AutoShape 14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34831" name="Group 15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34832" name="Line 16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833" name="Line 17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834" name="Line 18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835" name="Line 19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836" name="Line 20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837" name="Line 21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838" name="Line 22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839" name="Line 23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840" name="Line 24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841" name="Text Box 25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4842" name="Text Box 26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4843" name="Text Box 27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4844" name="Text Box 28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4845" name="Text Box 29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4846" name="Text Box 30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4847" name="Text Box 31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4848" name="Text Box 32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4849" name="Text Box 33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4850" name="Text Box 34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4851" name="Text Box 35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4852" name="Text Box 36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4853" name="Text Box 37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4854" name="Text Box 38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4855" name="Text Box 39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4856" name="Text Box 40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4857" name="Text Box 41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4858" name="Text Box 42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4859" name="Text Box 43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4860" name="Text Box 44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4861" name="Text Box 45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4862" name="Text Box 46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4863" name="Text Box 47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4864" name="Text Box 48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4865" name="Text Box 49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4866" name="Text Box 50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4867" name="Text Box 51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4868" name="Text Box 52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4869" name="Text Box 53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4870" name="Text Box 54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</p:grpSp>
        <p:sp>
          <p:nvSpPr>
            <p:cNvPr id="34871" name="Rectangle 55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4872" name="Rectangle 56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34873" name="Rectangle 5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  <p:sp>
        <p:nvSpPr>
          <p:cNvPr id="34820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3700" indent="-3937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dirty="0" smtClean="0"/>
              <a:t>:: </a:t>
            </a:r>
            <a:r>
              <a:rPr lang="tr-TR" altLang="tr-TR" dirty="0" smtClean="0"/>
              <a:t>Basit Posta Aktarım Protokolü - Simple Mail Transfer Protocol ‘ün Kısa Adı Nedir?</a:t>
            </a:r>
            <a:endParaRPr lang="en-US" altLang="tr-TR" dirty="0"/>
          </a:p>
        </p:txBody>
      </p:sp>
      <p:sp>
        <p:nvSpPr>
          <p:cNvPr id="34821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3600" dirty="0" smtClean="0">
                <a:solidFill>
                  <a:schemeClr val="bg1"/>
                </a:solidFill>
                <a:cs typeface="Times New Roman" charset="0"/>
              </a:rPr>
              <a:t>SMTP</a:t>
            </a:r>
            <a:endParaRPr lang="en-US" altLang="tr-TR" sz="2400" dirty="0">
              <a:solidFill>
                <a:schemeClr val="bg1"/>
              </a:solidFill>
            </a:endParaRPr>
          </a:p>
        </p:txBody>
      </p:sp>
      <p:sp>
        <p:nvSpPr>
          <p:cNvPr id="34875" name="Text Box 59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Protokoller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tr-TR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>300</a:t>
            </a:r>
          </a:p>
        </p:txBody>
      </p:sp>
      <p:sp>
        <p:nvSpPr>
          <p:cNvPr id="34876" name="Rectangle 6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4877" name="Rectangle 6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35849" name="Rectangl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35850" name="Group 10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35851" name="AutoShape 11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5852" name="Text Box 12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5853" name="Group 13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35854" name="AutoShape 14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35855" name="Group 15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35856" name="Line 16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857" name="Line 17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858" name="Line 18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859" name="Line 19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860" name="Line 20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861" name="Line 21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862" name="Line 22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863" name="Line 23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864" name="Line 24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865" name="Text Box 25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5866" name="Text Box 26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5867" name="Text Box 27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5868" name="Text Box 28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5869" name="Text Box 29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5870" name="Text Box 30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5871" name="Text Box 31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5872" name="Text Box 32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5873" name="Text Box 33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5874" name="Text Box 34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5875" name="Text Box 35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5876" name="Text Box 36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5877" name="Text Box 37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5878" name="Text Box 38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5879" name="Text Box 39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5880" name="Text Box 40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5881" name="Text Box 41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5882" name="Text Box 42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5883" name="Text Box 43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5884" name="Text Box 44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5885" name="Text Box 45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5886" name="Text Box 46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5887" name="Text Box 47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5888" name="Text Box 48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5889" name="Text Box 49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5890" name="Text Box 50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5891" name="Text Box 51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5892" name="Text Box 52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5893" name="Text Box 53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5894" name="Text Box 54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</p:grpSp>
        <p:sp>
          <p:nvSpPr>
            <p:cNvPr id="35895" name="Rectangle 55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5896" name="Rectangle 56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35897" name="Rectangle 5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  <p:sp>
        <p:nvSpPr>
          <p:cNvPr id="35844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3700" indent="-3937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dirty="0" smtClean="0"/>
              <a:t>:: </a:t>
            </a:r>
            <a:r>
              <a:rPr lang="tr-TR" altLang="tr-TR" dirty="0" smtClean="0"/>
              <a:t>Dosya Aktarım Protokolü – File Transfer Protokol (FTP) Nedir?</a:t>
            </a:r>
            <a:endParaRPr lang="en-US" altLang="tr-TR" dirty="0"/>
          </a:p>
        </p:txBody>
      </p:sp>
      <p:sp>
        <p:nvSpPr>
          <p:cNvPr id="35845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7724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3600" dirty="0" smtClean="0">
                <a:solidFill>
                  <a:schemeClr val="bg1"/>
                </a:solidFill>
                <a:cs typeface="Times New Roman" charset="0"/>
              </a:rPr>
              <a:t>Bir sunucudan büyük ebatlı bir dosyayı indirmek veya sunucuya dosya yüklemek için kullanılan protokolün adıdır.</a:t>
            </a:r>
            <a:endParaRPr lang="en-US" altLang="tr-TR" sz="2400" dirty="0">
              <a:solidFill>
                <a:schemeClr val="bg1"/>
              </a:solidFill>
            </a:endParaRPr>
          </a:p>
        </p:txBody>
      </p:sp>
      <p:sp>
        <p:nvSpPr>
          <p:cNvPr id="35899" name="Text Box 59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Protokoller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tr-TR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>400</a:t>
            </a:r>
          </a:p>
        </p:txBody>
      </p:sp>
      <p:sp>
        <p:nvSpPr>
          <p:cNvPr id="35900" name="Rectangle 6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5901" name="Rectangle 6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36873" name="Rectangl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36874" name="Group 10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36875" name="AutoShape 11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876" name="Text Box 12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6877" name="Group 13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36878" name="AutoShape 14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36879" name="Group 15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36880" name="Line 16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6881" name="Line 17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6882" name="Line 18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6883" name="Line 19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6884" name="Line 20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6885" name="Line 21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6886" name="Line 22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6887" name="Line 23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6888" name="Line 24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6889" name="Text Box 25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6890" name="Text Box 26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6891" name="Text Box 27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6892" name="Text Box 28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6893" name="Text Box 29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6894" name="Text Box 30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6895" name="Text Box 31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6896" name="Text Box 32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6897" name="Text Box 33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6898" name="Text Box 34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6899" name="Text Box 35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6900" name="Text Box 36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6901" name="Text Box 37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6902" name="Text Box 38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6903" name="Text Box 39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6904" name="Text Box 40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6905" name="Text Box 41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6906" name="Text Box 42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6907" name="Text Box 43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6908" name="Text Box 44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6909" name="Text Box 45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6910" name="Text Box 46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6911" name="Text Box 47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6912" name="Text Box 48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6913" name="Text Box 49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6914" name="Text Box 50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6915" name="Text Box 51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6916" name="Text Box 52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6917" name="Text Box 53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6918" name="Text Box 54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</p:grpSp>
        <p:sp>
          <p:nvSpPr>
            <p:cNvPr id="36919" name="Rectangle 55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920" name="Rectangle 56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36921" name="Rectangle 5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  <p:sp>
        <p:nvSpPr>
          <p:cNvPr id="36868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3700" indent="-3937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dirty="0" smtClean="0"/>
              <a:t>:: </a:t>
            </a:r>
            <a:r>
              <a:rPr lang="tr-TR" altLang="tr-TR" dirty="0" smtClean="0"/>
              <a:t>Etki Alan Adı Servisi - Domain Name Service (DNS) Nedir?</a:t>
            </a:r>
            <a:endParaRPr lang="en-US" altLang="tr-TR" dirty="0"/>
          </a:p>
        </p:txBody>
      </p:sp>
      <p:sp>
        <p:nvSpPr>
          <p:cNvPr id="36869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3600" dirty="0" smtClean="0">
                <a:solidFill>
                  <a:schemeClr val="bg1"/>
                </a:solidFill>
                <a:cs typeface="Times New Roman" charset="0"/>
              </a:rPr>
              <a:t>Etki alanı adı (domain) karşılığı olan IP adresini veren sistemi ifade eder.</a:t>
            </a:r>
            <a:endParaRPr lang="en-US" altLang="tr-TR" sz="3600" dirty="0">
              <a:solidFill>
                <a:schemeClr val="bg1"/>
              </a:solidFill>
            </a:endParaRPr>
          </a:p>
        </p:txBody>
      </p:sp>
      <p:sp>
        <p:nvSpPr>
          <p:cNvPr id="36923" name="Text Box 59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Protokoller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tr-TR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>500</a:t>
            </a:r>
          </a:p>
        </p:txBody>
      </p:sp>
      <p:sp>
        <p:nvSpPr>
          <p:cNvPr id="36924" name="Rectangle 6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6925" name="Rectangle 6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6926" name="Rectangle 6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37890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37891" name="Group 3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37892" name="AutoShape 4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893" name="Text Box 5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7894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3700" indent="-3937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dirty="0" smtClean="0"/>
              <a:t>:: </a:t>
            </a:r>
            <a:r>
              <a:rPr lang="tr-TR" altLang="tr-TR" dirty="0" smtClean="0">
                <a:cs typeface="Times New Roman" charset="0"/>
              </a:rPr>
              <a:t>MAC Adresi (Media Access Control -</a:t>
            </a:r>
            <a:r>
              <a:rPr lang="tr-TR" altLang="tr-TR" dirty="0" smtClean="0"/>
              <a:t> Ortam Erişim Yönetimi</a:t>
            </a:r>
            <a:r>
              <a:rPr lang="tr-TR" altLang="tr-TR" dirty="0" smtClean="0">
                <a:cs typeface="Times New Roman" charset="0"/>
              </a:rPr>
              <a:t>) Nedir?</a:t>
            </a:r>
            <a:endParaRPr lang="en-US" altLang="tr-TR" dirty="0"/>
          </a:p>
        </p:txBody>
      </p:sp>
      <p:sp>
        <p:nvSpPr>
          <p:cNvPr id="37895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199" y="2590800"/>
            <a:ext cx="79740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3600" dirty="0" smtClean="0">
                <a:solidFill>
                  <a:schemeClr val="bg1"/>
                </a:solidFill>
                <a:cs typeface="Times New Roman" charset="0"/>
              </a:rPr>
              <a:t>Onaltılık </a:t>
            </a:r>
            <a:r>
              <a:rPr lang="tr-TR" altLang="tr-TR" sz="3600" dirty="0" smtClean="0">
                <a:solidFill>
                  <a:schemeClr val="bg1"/>
                </a:solidFill>
              </a:rPr>
              <a:t>sayı sistemi ile gösterilen ve 48 bitlik yapıda olan Fiziksel adresin adıdır.</a:t>
            </a:r>
            <a:endParaRPr lang="en-US" altLang="tr-TR" sz="3600" dirty="0">
              <a:solidFill>
                <a:schemeClr val="bg1"/>
              </a:solidFill>
            </a:endParaRPr>
          </a:p>
        </p:txBody>
      </p:sp>
      <p:sp>
        <p:nvSpPr>
          <p:cNvPr id="37905" name="AutoShap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200" y="381000"/>
            <a:ext cx="8991600" cy="16002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FF99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7896" name="Text Box 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914400"/>
            <a:ext cx="7620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5400" b="1" dirty="0" smtClean="0">
                <a:solidFill>
                  <a:schemeClr val="accent2"/>
                </a:solidFill>
              </a:rPr>
              <a:t>Final</a:t>
            </a:r>
            <a:endParaRPr lang="en-US" altLang="tr-TR" sz="4000" b="1" dirty="0">
              <a:solidFill>
                <a:schemeClr val="accent2"/>
              </a:solidFill>
            </a:endParaRPr>
          </a:p>
        </p:txBody>
      </p:sp>
      <p:sp>
        <p:nvSpPr>
          <p:cNvPr id="37904" name="Rectangl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  <p:grpSp>
        <p:nvGrpSpPr>
          <p:cNvPr id="37907" name="Group 19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37908" name="AutoShape 20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37909" name="Group 21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37910" name="Line 22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911" name="Line 23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912" name="Line 24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913" name="Line 25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914" name="Line 26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915" name="Line 27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916" name="Line 28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917" name="Line 29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918" name="Line 30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919" name="Text Box 31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7920" name="Text Box 32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7921" name="Text Box 33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7922" name="Text Box 34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7923" name="Text Box 35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7924" name="Text Box 36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37925" name="Text Box 37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7926" name="Text Box 38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7927" name="Text Box 39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7928" name="Text Box 40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7929" name="Text Box 41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7930" name="Text Box 42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37931" name="Text Box 43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7932" name="Text Box 44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7933" name="Text Box 45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7934" name="Text Box 46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7935" name="Text Box 47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7936" name="Text Box 48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37937" name="Text Box 49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7938" name="Text Box 50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7939" name="Text Box 51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7940" name="Text Box 52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7941" name="Text Box 53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7942" name="Text Box 54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37943" name="Text Box 55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7944" name="Text Box 56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7945" name="Text Box 57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7946" name="Text Box 58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7947" name="Text Box 59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37948" name="Text Box 60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</p:grpSp>
        <p:sp>
          <p:nvSpPr>
            <p:cNvPr id="37949" name="Rectangle 61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950" name="Rectangle 62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37951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7952" name="Rectangle 6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7953" name="Rectangle 6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5135" name="Rectangle 1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5136" name="Group 16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5137" name="AutoShape 17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138" name="Text Box 18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5124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altLang="tr-TR" dirty="0" smtClean="0"/>
              <a:t>::</a:t>
            </a:r>
            <a:r>
              <a:rPr lang="en-US" altLang="tr-TR" dirty="0" smtClean="0"/>
              <a:t> Unshielded Twisted Pair</a:t>
            </a:r>
            <a:r>
              <a:rPr lang="tr-TR" altLang="tr-TR" dirty="0" smtClean="0"/>
              <a:t> (UTP) Nedir?</a:t>
            </a:r>
            <a:endParaRPr lang="en-US" altLang="tr-TR" dirty="0"/>
          </a:p>
        </p:txBody>
      </p:sp>
      <p:sp>
        <p:nvSpPr>
          <p:cNvPr id="5125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3600" dirty="0" smtClean="0">
                <a:solidFill>
                  <a:schemeClr val="bg1"/>
                </a:solidFill>
              </a:rPr>
              <a:t>Korumasız çift bükümlü kablonun kısaltmasıdır.</a:t>
            </a:r>
            <a:endParaRPr lang="en-US" altLang="tr-TR" sz="2400" dirty="0">
              <a:solidFill>
                <a:schemeClr val="bg1"/>
              </a:solidFill>
            </a:endParaRPr>
          </a:p>
        </p:txBody>
      </p:sp>
      <p:sp>
        <p:nvSpPr>
          <p:cNvPr id="5183" name="Rectangle 6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  <p:sp>
        <p:nvSpPr>
          <p:cNvPr id="5186" name="Text Box 6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Kısaltmalar</a:t>
            </a: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tr-TR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>200</a:t>
            </a:r>
          </a:p>
        </p:txBody>
      </p:sp>
      <p:sp>
        <p:nvSpPr>
          <p:cNvPr id="5231" name="Rectangle 1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273" name="Rectangle 15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274" name="Rectangle 15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276" name="AutoShape 15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5277" name="Group 157"/>
          <p:cNvGrpSpPr>
            <a:grpSpLocks/>
          </p:cNvGrpSpPr>
          <p:nvPr/>
        </p:nvGrpSpPr>
        <p:grpSpPr bwMode="auto">
          <a:xfrm>
            <a:off x="7772400" y="5943600"/>
            <a:ext cx="1295400" cy="838200"/>
            <a:chOff x="4896" y="3744"/>
            <a:chExt cx="816" cy="528"/>
          </a:xfrm>
        </p:grpSpPr>
        <p:sp>
          <p:nvSpPr>
            <p:cNvPr id="5278" name="Line 158"/>
            <p:cNvSpPr>
              <a:spLocks noChangeShapeType="1"/>
            </p:cNvSpPr>
            <p:nvPr/>
          </p:nvSpPr>
          <p:spPr bwMode="auto">
            <a:xfrm>
              <a:off x="5010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279" name="Line 159"/>
            <p:cNvSpPr>
              <a:spLocks noChangeShapeType="1"/>
            </p:cNvSpPr>
            <p:nvPr/>
          </p:nvSpPr>
          <p:spPr bwMode="auto">
            <a:xfrm>
              <a:off x="5154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280" name="Line 160"/>
            <p:cNvSpPr>
              <a:spLocks noChangeShapeType="1"/>
            </p:cNvSpPr>
            <p:nvPr/>
          </p:nvSpPr>
          <p:spPr bwMode="auto">
            <a:xfrm>
              <a:off x="5298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281" name="Line 161"/>
            <p:cNvSpPr>
              <a:spLocks noChangeShapeType="1"/>
            </p:cNvSpPr>
            <p:nvPr/>
          </p:nvSpPr>
          <p:spPr bwMode="auto">
            <a:xfrm>
              <a:off x="5442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282" name="Line 162"/>
            <p:cNvSpPr>
              <a:spLocks noChangeShapeType="1"/>
            </p:cNvSpPr>
            <p:nvPr/>
          </p:nvSpPr>
          <p:spPr bwMode="auto">
            <a:xfrm>
              <a:off x="5586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283" name="Line 163"/>
            <p:cNvSpPr>
              <a:spLocks noChangeShapeType="1"/>
            </p:cNvSpPr>
            <p:nvPr/>
          </p:nvSpPr>
          <p:spPr bwMode="auto">
            <a:xfrm>
              <a:off x="4896" y="3840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284" name="Line 164"/>
            <p:cNvSpPr>
              <a:spLocks noChangeShapeType="1"/>
            </p:cNvSpPr>
            <p:nvPr/>
          </p:nvSpPr>
          <p:spPr bwMode="auto">
            <a:xfrm>
              <a:off x="4896" y="3954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285" name="Line 165"/>
            <p:cNvSpPr>
              <a:spLocks noChangeShapeType="1"/>
            </p:cNvSpPr>
            <p:nvPr/>
          </p:nvSpPr>
          <p:spPr bwMode="auto">
            <a:xfrm>
              <a:off x="4896" y="4068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286" name="Line 166"/>
            <p:cNvSpPr>
              <a:spLocks noChangeShapeType="1"/>
            </p:cNvSpPr>
            <p:nvPr/>
          </p:nvSpPr>
          <p:spPr bwMode="auto">
            <a:xfrm>
              <a:off x="4896" y="4182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287" name="Text Box 167"/>
            <p:cNvSpPr txBox="1">
              <a:spLocks noChangeArrowheads="1"/>
            </p:cNvSpPr>
            <p:nvPr/>
          </p:nvSpPr>
          <p:spPr bwMode="auto">
            <a:xfrm>
              <a:off x="4912" y="3764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100</a:t>
              </a:r>
            </a:p>
          </p:txBody>
        </p:sp>
        <p:sp>
          <p:nvSpPr>
            <p:cNvPr id="5288" name="Text Box 168"/>
            <p:cNvSpPr txBox="1">
              <a:spLocks noChangeArrowheads="1"/>
            </p:cNvSpPr>
            <p:nvPr/>
          </p:nvSpPr>
          <p:spPr bwMode="auto">
            <a:xfrm>
              <a:off x="5046" y="3764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100</a:t>
              </a:r>
            </a:p>
          </p:txBody>
        </p:sp>
        <p:sp>
          <p:nvSpPr>
            <p:cNvPr id="5289" name="Text Box 169"/>
            <p:cNvSpPr txBox="1">
              <a:spLocks noChangeArrowheads="1"/>
            </p:cNvSpPr>
            <p:nvPr/>
          </p:nvSpPr>
          <p:spPr bwMode="auto">
            <a:xfrm>
              <a:off x="5187" y="3764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100</a:t>
              </a:r>
            </a:p>
          </p:txBody>
        </p:sp>
        <p:sp>
          <p:nvSpPr>
            <p:cNvPr id="5290" name="Text Box 170"/>
            <p:cNvSpPr txBox="1">
              <a:spLocks noChangeArrowheads="1"/>
            </p:cNvSpPr>
            <p:nvPr/>
          </p:nvSpPr>
          <p:spPr bwMode="auto">
            <a:xfrm>
              <a:off x="5330" y="3764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100</a:t>
              </a:r>
            </a:p>
          </p:txBody>
        </p:sp>
        <p:sp>
          <p:nvSpPr>
            <p:cNvPr id="5291" name="Text Box 171"/>
            <p:cNvSpPr txBox="1">
              <a:spLocks noChangeArrowheads="1"/>
            </p:cNvSpPr>
            <p:nvPr/>
          </p:nvSpPr>
          <p:spPr bwMode="auto">
            <a:xfrm>
              <a:off x="5473" y="3764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100</a:t>
              </a:r>
            </a:p>
          </p:txBody>
        </p:sp>
        <p:sp>
          <p:nvSpPr>
            <p:cNvPr id="5292" name="Text Box 172"/>
            <p:cNvSpPr txBox="1">
              <a:spLocks noChangeArrowheads="1"/>
            </p:cNvSpPr>
            <p:nvPr/>
          </p:nvSpPr>
          <p:spPr bwMode="auto">
            <a:xfrm>
              <a:off x="5610" y="3764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100</a:t>
              </a:r>
            </a:p>
          </p:txBody>
        </p:sp>
        <p:sp>
          <p:nvSpPr>
            <p:cNvPr id="5293" name="Text Box 173"/>
            <p:cNvSpPr txBox="1">
              <a:spLocks noChangeArrowheads="1"/>
            </p:cNvSpPr>
            <p:nvPr/>
          </p:nvSpPr>
          <p:spPr bwMode="auto">
            <a:xfrm>
              <a:off x="4910" y="3866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200</a:t>
              </a:r>
            </a:p>
          </p:txBody>
        </p:sp>
        <p:sp>
          <p:nvSpPr>
            <p:cNvPr id="5294" name="Text Box 174"/>
            <p:cNvSpPr txBox="1">
              <a:spLocks noChangeArrowheads="1"/>
            </p:cNvSpPr>
            <p:nvPr/>
          </p:nvSpPr>
          <p:spPr bwMode="auto">
            <a:xfrm>
              <a:off x="5044" y="3866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200</a:t>
              </a:r>
            </a:p>
          </p:txBody>
        </p:sp>
        <p:sp>
          <p:nvSpPr>
            <p:cNvPr id="5295" name="Text Box 175"/>
            <p:cNvSpPr txBox="1">
              <a:spLocks noChangeArrowheads="1"/>
            </p:cNvSpPr>
            <p:nvPr/>
          </p:nvSpPr>
          <p:spPr bwMode="auto">
            <a:xfrm>
              <a:off x="5185" y="3866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200</a:t>
              </a:r>
            </a:p>
          </p:txBody>
        </p:sp>
        <p:sp>
          <p:nvSpPr>
            <p:cNvPr id="5296" name="Text Box 176"/>
            <p:cNvSpPr txBox="1">
              <a:spLocks noChangeArrowheads="1"/>
            </p:cNvSpPr>
            <p:nvPr/>
          </p:nvSpPr>
          <p:spPr bwMode="auto">
            <a:xfrm>
              <a:off x="5328" y="3866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200</a:t>
              </a:r>
            </a:p>
          </p:txBody>
        </p:sp>
        <p:sp>
          <p:nvSpPr>
            <p:cNvPr id="5297" name="Text Box 177"/>
            <p:cNvSpPr txBox="1">
              <a:spLocks noChangeArrowheads="1"/>
            </p:cNvSpPr>
            <p:nvPr/>
          </p:nvSpPr>
          <p:spPr bwMode="auto">
            <a:xfrm>
              <a:off x="5471" y="3866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200</a:t>
              </a:r>
            </a:p>
          </p:txBody>
        </p:sp>
        <p:sp>
          <p:nvSpPr>
            <p:cNvPr id="5298" name="Text Box 178"/>
            <p:cNvSpPr txBox="1">
              <a:spLocks noChangeArrowheads="1"/>
            </p:cNvSpPr>
            <p:nvPr/>
          </p:nvSpPr>
          <p:spPr bwMode="auto">
            <a:xfrm>
              <a:off x="5608" y="3866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200</a:t>
              </a:r>
            </a:p>
          </p:txBody>
        </p:sp>
        <p:sp>
          <p:nvSpPr>
            <p:cNvPr id="5299" name="Text Box 179"/>
            <p:cNvSpPr txBox="1">
              <a:spLocks noChangeArrowheads="1"/>
            </p:cNvSpPr>
            <p:nvPr/>
          </p:nvSpPr>
          <p:spPr bwMode="auto">
            <a:xfrm>
              <a:off x="4910" y="3982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300</a:t>
              </a:r>
            </a:p>
          </p:txBody>
        </p:sp>
        <p:sp>
          <p:nvSpPr>
            <p:cNvPr id="5300" name="Text Box 180"/>
            <p:cNvSpPr txBox="1">
              <a:spLocks noChangeArrowheads="1"/>
            </p:cNvSpPr>
            <p:nvPr/>
          </p:nvSpPr>
          <p:spPr bwMode="auto">
            <a:xfrm>
              <a:off x="5044" y="3982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300</a:t>
              </a:r>
            </a:p>
          </p:txBody>
        </p:sp>
        <p:sp>
          <p:nvSpPr>
            <p:cNvPr id="5301" name="Text Box 181"/>
            <p:cNvSpPr txBox="1">
              <a:spLocks noChangeArrowheads="1"/>
            </p:cNvSpPr>
            <p:nvPr/>
          </p:nvSpPr>
          <p:spPr bwMode="auto">
            <a:xfrm>
              <a:off x="5185" y="3982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300</a:t>
              </a:r>
            </a:p>
          </p:txBody>
        </p:sp>
        <p:sp>
          <p:nvSpPr>
            <p:cNvPr id="5302" name="Text Box 182"/>
            <p:cNvSpPr txBox="1">
              <a:spLocks noChangeArrowheads="1"/>
            </p:cNvSpPr>
            <p:nvPr/>
          </p:nvSpPr>
          <p:spPr bwMode="auto">
            <a:xfrm>
              <a:off x="5328" y="3982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300</a:t>
              </a:r>
            </a:p>
          </p:txBody>
        </p:sp>
        <p:sp>
          <p:nvSpPr>
            <p:cNvPr id="5303" name="Text Box 183"/>
            <p:cNvSpPr txBox="1">
              <a:spLocks noChangeArrowheads="1"/>
            </p:cNvSpPr>
            <p:nvPr/>
          </p:nvSpPr>
          <p:spPr bwMode="auto">
            <a:xfrm>
              <a:off x="5471" y="3982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300</a:t>
              </a:r>
            </a:p>
          </p:txBody>
        </p:sp>
        <p:sp>
          <p:nvSpPr>
            <p:cNvPr id="5304" name="Text Box 184"/>
            <p:cNvSpPr txBox="1">
              <a:spLocks noChangeArrowheads="1"/>
            </p:cNvSpPr>
            <p:nvPr/>
          </p:nvSpPr>
          <p:spPr bwMode="auto">
            <a:xfrm>
              <a:off x="5608" y="3982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300</a:t>
              </a:r>
            </a:p>
          </p:txBody>
        </p:sp>
        <p:sp>
          <p:nvSpPr>
            <p:cNvPr id="5305" name="Text Box 185"/>
            <p:cNvSpPr txBox="1">
              <a:spLocks noChangeArrowheads="1"/>
            </p:cNvSpPr>
            <p:nvPr/>
          </p:nvSpPr>
          <p:spPr bwMode="auto">
            <a:xfrm>
              <a:off x="4910" y="4098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400</a:t>
              </a:r>
            </a:p>
          </p:txBody>
        </p:sp>
        <p:sp>
          <p:nvSpPr>
            <p:cNvPr id="5306" name="Text Box 186"/>
            <p:cNvSpPr txBox="1">
              <a:spLocks noChangeArrowheads="1"/>
            </p:cNvSpPr>
            <p:nvPr/>
          </p:nvSpPr>
          <p:spPr bwMode="auto">
            <a:xfrm>
              <a:off x="5044" y="4098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400</a:t>
              </a:r>
            </a:p>
          </p:txBody>
        </p:sp>
        <p:sp>
          <p:nvSpPr>
            <p:cNvPr id="5307" name="Text Box 187"/>
            <p:cNvSpPr txBox="1">
              <a:spLocks noChangeArrowheads="1"/>
            </p:cNvSpPr>
            <p:nvPr/>
          </p:nvSpPr>
          <p:spPr bwMode="auto">
            <a:xfrm>
              <a:off x="5185" y="4098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400</a:t>
              </a:r>
            </a:p>
          </p:txBody>
        </p:sp>
        <p:sp>
          <p:nvSpPr>
            <p:cNvPr id="5308" name="Text Box 188"/>
            <p:cNvSpPr txBox="1">
              <a:spLocks noChangeArrowheads="1"/>
            </p:cNvSpPr>
            <p:nvPr/>
          </p:nvSpPr>
          <p:spPr bwMode="auto">
            <a:xfrm>
              <a:off x="5328" y="4098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400</a:t>
              </a:r>
            </a:p>
          </p:txBody>
        </p:sp>
        <p:sp>
          <p:nvSpPr>
            <p:cNvPr id="5309" name="Text Box 189"/>
            <p:cNvSpPr txBox="1">
              <a:spLocks noChangeArrowheads="1"/>
            </p:cNvSpPr>
            <p:nvPr/>
          </p:nvSpPr>
          <p:spPr bwMode="auto">
            <a:xfrm>
              <a:off x="5471" y="4098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400</a:t>
              </a:r>
            </a:p>
          </p:txBody>
        </p:sp>
        <p:sp>
          <p:nvSpPr>
            <p:cNvPr id="5310" name="Text Box 190"/>
            <p:cNvSpPr txBox="1">
              <a:spLocks noChangeArrowheads="1"/>
            </p:cNvSpPr>
            <p:nvPr/>
          </p:nvSpPr>
          <p:spPr bwMode="auto">
            <a:xfrm>
              <a:off x="5608" y="4098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400</a:t>
              </a:r>
            </a:p>
          </p:txBody>
        </p:sp>
        <p:sp>
          <p:nvSpPr>
            <p:cNvPr id="5311" name="Text Box 191"/>
            <p:cNvSpPr txBox="1">
              <a:spLocks noChangeArrowheads="1"/>
            </p:cNvSpPr>
            <p:nvPr/>
          </p:nvSpPr>
          <p:spPr bwMode="auto">
            <a:xfrm>
              <a:off x="4910" y="4210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500</a:t>
              </a:r>
            </a:p>
          </p:txBody>
        </p:sp>
        <p:sp>
          <p:nvSpPr>
            <p:cNvPr id="5312" name="Text Box 192"/>
            <p:cNvSpPr txBox="1">
              <a:spLocks noChangeArrowheads="1"/>
            </p:cNvSpPr>
            <p:nvPr/>
          </p:nvSpPr>
          <p:spPr bwMode="auto">
            <a:xfrm>
              <a:off x="5044" y="4210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500</a:t>
              </a:r>
            </a:p>
          </p:txBody>
        </p:sp>
        <p:sp>
          <p:nvSpPr>
            <p:cNvPr id="5313" name="Text Box 193"/>
            <p:cNvSpPr txBox="1">
              <a:spLocks noChangeArrowheads="1"/>
            </p:cNvSpPr>
            <p:nvPr/>
          </p:nvSpPr>
          <p:spPr bwMode="auto">
            <a:xfrm>
              <a:off x="5185" y="4210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500</a:t>
              </a:r>
            </a:p>
          </p:txBody>
        </p:sp>
        <p:sp>
          <p:nvSpPr>
            <p:cNvPr id="5314" name="Text Box 194"/>
            <p:cNvSpPr txBox="1">
              <a:spLocks noChangeArrowheads="1"/>
            </p:cNvSpPr>
            <p:nvPr/>
          </p:nvSpPr>
          <p:spPr bwMode="auto">
            <a:xfrm>
              <a:off x="5328" y="4210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500</a:t>
              </a:r>
            </a:p>
          </p:txBody>
        </p:sp>
        <p:sp>
          <p:nvSpPr>
            <p:cNvPr id="5315" name="Text Box 195"/>
            <p:cNvSpPr txBox="1">
              <a:spLocks noChangeArrowheads="1"/>
            </p:cNvSpPr>
            <p:nvPr/>
          </p:nvSpPr>
          <p:spPr bwMode="auto">
            <a:xfrm>
              <a:off x="5471" y="4210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500</a:t>
              </a:r>
            </a:p>
          </p:txBody>
        </p:sp>
        <p:sp>
          <p:nvSpPr>
            <p:cNvPr id="5316" name="Text Box 196"/>
            <p:cNvSpPr txBox="1">
              <a:spLocks noChangeArrowheads="1"/>
            </p:cNvSpPr>
            <p:nvPr/>
          </p:nvSpPr>
          <p:spPr bwMode="auto">
            <a:xfrm>
              <a:off x="5608" y="4210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500</a:t>
              </a:r>
            </a:p>
          </p:txBody>
        </p:sp>
      </p:grpSp>
      <p:sp>
        <p:nvSpPr>
          <p:cNvPr id="5317" name="Rectangle 19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318" name="Rectangle 19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319" name="Rectangle 19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6201" name="Rectangle 5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6202" name="Group 58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6203" name="AutoShape 59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04" name="Text Box 60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205" name="Group 61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6206" name="AutoShape 62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6207" name="Group 63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6208" name="Line 64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209" name="Line 65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210" name="Line 66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211" name="Line 67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212" name="Line 68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213" name="Line 69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214" name="Line 70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215" name="Line 71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216" name="Line 72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217" name="Text Box 73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6218" name="Text Box 74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6219" name="Text Box 75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6220" name="Text Box 76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6221" name="Text Box 77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6222" name="Text Box 78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6223" name="Text Box 79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6224" name="Text Box 80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6225" name="Text Box 81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6226" name="Text Box 82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6227" name="Text Box 83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6228" name="Text Box 84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6229" name="Text Box 85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6230" name="Text Box 86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6231" name="Text Box 87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6232" name="Text Box 88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6233" name="Text Box 89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6234" name="Text Box 90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6235" name="Text Box 91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6236" name="Text Box 92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6237" name="Text Box 93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6238" name="Text Box 94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6239" name="Text Box 95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6240" name="Text Box 96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6241" name="Text Box 97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6242" name="Text Box 98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6243" name="Text Box 99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6244" name="Text Box 100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6245" name="Text Box 101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6246" name="Text Box 102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</p:grpSp>
        <p:sp>
          <p:nvSpPr>
            <p:cNvPr id="6247" name="Rectangle 103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8" name="Rectangle 104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6148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3700" indent="-3937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dirty="0" smtClean="0"/>
              <a:t>:: </a:t>
            </a:r>
            <a:r>
              <a:rPr lang="tr-TR" altLang="tr-TR" dirty="0" smtClean="0"/>
              <a:t>802.11x Nedir?</a:t>
            </a:r>
            <a:endParaRPr lang="en-US" altLang="tr-TR" dirty="0"/>
          </a:p>
        </p:txBody>
      </p:sp>
      <p:sp>
        <p:nvSpPr>
          <p:cNvPr id="6149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3600" dirty="0" smtClean="0">
                <a:solidFill>
                  <a:schemeClr val="bg1"/>
                </a:solidFill>
              </a:rPr>
              <a:t>IEEE kablosuz ağ standardını ifade eder.</a:t>
            </a:r>
            <a:endParaRPr lang="en-US" altLang="tr-TR" sz="2400" dirty="0">
              <a:solidFill>
                <a:schemeClr val="bg1"/>
              </a:solidFill>
            </a:endParaRPr>
          </a:p>
        </p:txBody>
      </p:sp>
      <p:sp>
        <p:nvSpPr>
          <p:cNvPr id="6249" name="Rectangle 10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  <p:sp>
        <p:nvSpPr>
          <p:cNvPr id="6251" name="Text Box 10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Kısaltmalar</a:t>
            </a: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tr-TR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>300</a:t>
            </a:r>
          </a:p>
        </p:txBody>
      </p:sp>
      <p:sp>
        <p:nvSpPr>
          <p:cNvPr id="6252" name="Rectangle 10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253" name="Rectangle 10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254" name="Rectangle 1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7182" name="Rectangle 1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7183" name="Group 15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7184" name="AutoShape 16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185" name="Text Box 17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7186" name="Group 18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7187" name="AutoShape 19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7188" name="Group 20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7189" name="Line 21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90" name="Line 22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91" name="Line 23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92" name="Line 24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93" name="Line 25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94" name="Line 26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95" name="Line 27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96" name="Line 28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97" name="Line 29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98" name="Text Box 30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7199" name="Text Box 31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7200" name="Text Box 32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7201" name="Text Box 33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7202" name="Text Box 34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7203" name="Text Box 35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7204" name="Text Box 36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7205" name="Text Box 37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7206" name="Text Box 38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7207" name="Text Box 39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7208" name="Text Box 40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7209" name="Text Box 41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7210" name="Text Box 42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7211" name="Text Box 43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7212" name="Text Box 44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7213" name="Text Box 45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7214" name="Text Box 46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7215" name="Text Box 47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7216" name="Text Box 48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7217" name="Text Box 49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7218" name="Text Box 50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7219" name="Text Box 51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7220" name="Text Box 52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7221" name="Text Box 53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7222" name="Text Box 54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7223" name="Text Box 55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7224" name="Text Box 56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7225" name="Text Box 57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7226" name="Text Box 58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7227" name="Text Box 59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</p:grpSp>
        <p:sp>
          <p:nvSpPr>
            <p:cNvPr id="7228" name="Rectangle 60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229" name="Rectangle 61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7172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8300" indent="-3683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altLang="tr-TR" dirty="0" smtClean="0"/>
              <a:t>::</a:t>
            </a:r>
            <a:r>
              <a:rPr lang="en-US" altLang="tr-TR" dirty="0" smtClean="0"/>
              <a:t> </a:t>
            </a:r>
            <a:r>
              <a:rPr lang="tr-TR" altLang="tr-TR" dirty="0" smtClean="0"/>
              <a:t>Sayısal Abonelik Hattı (</a:t>
            </a:r>
            <a:r>
              <a:rPr lang="tr-TR" altLang="tr-TR" dirty="0" err="1" smtClean="0"/>
              <a:t>Digital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Subscriber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Line</a:t>
            </a:r>
            <a:r>
              <a:rPr lang="tr-TR" altLang="tr-TR" dirty="0" smtClean="0"/>
              <a:t>) Nedir?</a:t>
            </a:r>
            <a:endParaRPr lang="en-US" altLang="tr-TR" dirty="0"/>
          </a:p>
        </p:txBody>
      </p:sp>
      <p:sp>
        <p:nvSpPr>
          <p:cNvPr id="7173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3600" dirty="0" smtClean="0">
                <a:solidFill>
                  <a:schemeClr val="bg1"/>
                </a:solidFill>
              </a:rPr>
              <a:t>DSL</a:t>
            </a:r>
            <a:endParaRPr lang="en-US" altLang="tr-TR" sz="2400" dirty="0">
              <a:solidFill>
                <a:schemeClr val="bg1"/>
              </a:solidFill>
            </a:endParaRPr>
          </a:p>
        </p:txBody>
      </p:sp>
      <p:sp>
        <p:nvSpPr>
          <p:cNvPr id="7230" name="Rectangle 6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  <p:sp>
        <p:nvSpPr>
          <p:cNvPr id="7232" name="Text Box 6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Kısaltmalar</a:t>
            </a: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tr-TR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>400</a:t>
            </a:r>
          </a:p>
        </p:txBody>
      </p:sp>
      <p:sp>
        <p:nvSpPr>
          <p:cNvPr id="7233" name="Rectangle 6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234" name="Rectangle 6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235" name="Rectangle 6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8206" name="Rectangle 1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8207" name="Group 15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8208" name="AutoShape 16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209" name="Text Box 17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8211" name="AutoShape 19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8212" name="Group 20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8213" name="Line 21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14" name="Line 22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15" name="Line 23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16" name="Line 24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17" name="Line 25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18" name="Line 26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19" name="Line 27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20" name="Line 28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21" name="Line 29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22" name="Text Box 30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8223" name="Text Box 31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8224" name="Text Box 32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8225" name="Text Box 33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8226" name="Text Box 34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8227" name="Text Box 35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8228" name="Text Box 36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8229" name="Text Box 37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8230" name="Text Box 38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8231" name="Text Box 39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8232" name="Text Box 40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8233" name="Text Box 41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8234" name="Text Box 42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8235" name="Text Box 43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8236" name="Text Box 44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8237" name="Text Box 45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8238" name="Text Box 46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8239" name="Text Box 47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8240" name="Text Box 48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8241" name="Text Box 49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8242" name="Text Box 50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8243" name="Text Box 51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8244" name="Text Box 52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8245" name="Text Box 53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8246" name="Text Box 54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8247" name="Text Box 55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8248" name="Text Box 56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8249" name="Text Box 57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8250" name="Text Box 58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8251" name="Text Box 59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</p:grpSp>
        <p:sp>
          <p:nvSpPr>
            <p:cNvPr id="8252" name="Rectangle 60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253" name="Rectangle 61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8254" name="Rectangle 6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  <p:sp>
        <p:nvSpPr>
          <p:cNvPr id="8196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207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dirty="0" smtClean="0"/>
              <a:t>:: </a:t>
            </a:r>
            <a:r>
              <a:rPr lang="tr-TR" altLang="tr-TR" dirty="0" smtClean="0"/>
              <a:t>Ağ Arabirim Kartı (Network </a:t>
            </a:r>
            <a:r>
              <a:rPr lang="tr-TR" altLang="tr-TR" dirty="0" err="1" smtClean="0"/>
              <a:t>Interface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Card</a:t>
            </a:r>
            <a:r>
              <a:rPr lang="tr-TR" altLang="tr-TR" dirty="0" smtClean="0"/>
              <a:t>) Nedir?</a:t>
            </a:r>
            <a:endParaRPr lang="en-US" altLang="tr-TR" dirty="0"/>
          </a:p>
        </p:txBody>
      </p:sp>
      <p:sp>
        <p:nvSpPr>
          <p:cNvPr id="8197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tr-TR" sz="3600" dirty="0">
                <a:solidFill>
                  <a:schemeClr val="bg1"/>
                </a:solidFill>
              </a:rPr>
              <a:t>NIC</a:t>
            </a:r>
            <a:endParaRPr lang="en-US" altLang="tr-TR" sz="2400" dirty="0">
              <a:solidFill>
                <a:schemeClr val="bg1"/>
              </a:solidFill>
            </a:endParaRPr>
          </a:p>
        </p:txBody>
      </p:sp>
      <p:sp>
        <p:nvSpPr>
          <p:cNvPr id="8256" name="Text Box 6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Kısaltmalar</a:t>
            </a: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tr-TR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>500</a:t>
            </a:r>
          </a:p>
        </p:txBody>
      </p:sp>
      <p:sp>
        <p:nvSpPr>
          <p:cNvPr id="8257" name="Rectangle 6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258" name="Rectangle 6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259" name="Rectangle 6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11278" name="Rectangle 1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11279" name="Group 15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11280" name="AutoShape 16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281" name="Text Box 17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1282" name="Group 18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11283" name="AutoShape 19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1284" name="Group 20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11285" name="Line 21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86" name="Line 22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87" name="Line 23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88" name="Line 24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89" name="Line 25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90" name="Line 26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91" name="Line 27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92" name="Line 28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93" name="Line 29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94" name="Text Box 30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1295" name="Text Box 31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1296" name="Text Box 32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1297" name="Text Box 33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1298" name="Text Box 34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1299" name="Text Box 35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1300" name="Text Box 36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1301" name="Text Box 37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1302" name="Text Box 38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1303" name="Text Box 39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1304" name="Text Box 40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1305" name="Text Box 41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1306" name="Text Box 42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1307" name="Text Box 43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1308" name="Text Box 44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1309" name="Text Box 45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1310" name="Text Box 46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1311" name="Text Box 47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1312" name="Text Box 48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1313" name="Text Box 49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1314" name="Text Box 50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1315" name="Text Box 51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1316" name="Text Box 52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1317" name="Text Box 53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1318" name="Text Box 54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1319" name="Text Box 55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1320" name="Text Box 56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1321" name="Text Box 57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1322" name="Text Box 58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1323" name="Text Box 59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</p:grpSp>
        <p:sp>
          <p:nvSpPr>
            <p:cNvPr id="11324" name="Rectangle 60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25" name="Rectangle 61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11326" name="Rectangle 6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  <p:sp>
        <p:nvSpPr>
          <p:cNvPr id="11268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3700" indent="-3937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dirty="0" smtClean="0"/>
              <a:t>:: </a:t>
            </a:r>
            <a:r>
              <a:rPr lang="tr-TR" altLang="tr-TR" dirty="0" smtClean="0"/>
              <a:t>Fiziksel katman (</a:t>
            </a:r>
            <a:r>
              <a:rPr lang="tr-TR" altLang="tr-TR" dirty="0" err="1" smtClean="0"/>
              <a:t>Layer</a:t>
            </a:r>
            <a:r>
              <a:rPr lang="tr-TR" altLang="tr-TR" dirty="0" smtClean="0"/>
              <a:t> 1) Nedir?</a:t>
            </a:r>
            <a:endParaRPr lang="en-US" altLang="tr-TR" dirty="0"/>
          </a:p>
        </p:txBody>
      </p:sp>
      <p:sp>
        <p:nvSpPr>
          <p:cNvPr id="11272" name="Rectangl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14400" y="2590800"/>
            <a:ext cx="7848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3600" dirty="0" smtClean="0">
                <a:solidFill>
                  <a:schemeClr val="bg1"/>
                </a:solidFill>
                <a:cs typeface="Times New Roman" charset="0"/>
              </a:rPr>
              <a:t>Kablo ve konektörlerin bulunduğu katmandır.</a:t>
            </a:r>
            <a:endParaRPr lang="en-US" altLang="tr-TR" sz="3600" dirty="0">
              <a:solidFill>
                <a:schemeClr val="bg1"/>
              </a:solidFill>
              <a:cs typeface="Times New Roman" charset="0"/>
            </a:endParaRPr>
          </a:p>
        </p:txBody>
      </p:sp>
      <p:sp>
        <p:nvSpPr>
          <p:cNvPr id="11328" name="Text Box 6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Referans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Modelleri</a:t>
            </a: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tr-TR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>100</a:t>
            </a:r>
            <a:endParaRPr lang="en-US" altLang="tr-TR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329" name="Rectangle 6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330" name="AutoShape 6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11331" name="Group 67"/>
          <p:cNvGrpSpPr>
            <a:grpSpLocks/>
          </p:cNvGrpSpPr>
          <p:nvPr/>
        </p:nvGrpSpPr>
        <p:grpSpPr bwMode="auto">
          <a:xfrm>
            <a:off x="7772400" y="5943600"/>
            <a:ext cx="1295400" cy="838200"/>
            <a:chOff x="4896" y="3744"/>
            <a:chExt cx="816" cy="528"/>
          </a:xfrm>
        </p:grpSpPr>
        <p:sp>
          <p:nvSpPr>
            <p:cNvPr id="11332" name="Line 68"/>
            <p:cNvSpPr>
              <a:spLocks noChangeShapeType="1"/>
            </p:cNvSpPr>
            <p:nvPr/>
          </p:nvSpPr>
          <p:spPr bwMode="auto">
            <a:xfrm>
              <a:off x="5010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333" name="Line 69"/>
            <p:cNvSpPr>
              <a:spLocks noChangeShapeType="1"/>
            </p:cNvSpPr>
            <p:nvPr/>
          </p:nvSpPr>
          <p:spPr bwMode="auto">
            <a:xfrm>
              <a:off x="5154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334" name="Line 70"/>
            <p:cNvSpPr>
              <a:spLocks noChangeShapeType="1"/>
            </p:cNvSpPr>
            <p:nvPr/>
          </p:nvSpPr>
          <p:spPr bwMode="auto">
            <a:xfrm>
              <a:off x="5298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335" name="Line 71"/>
            <p:cNvSpPr>
              <a:spLocks noChangeShapeType="1"/>
            </p:cNvSpPr>
            <p:nvPr/>
          </p:nvSpPr>
          <p:spPr bwMode="auto">
            <a:xfrm>
              <a:off x="5442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336" name="Line 72"/>
            <p:cNvSpPr>
              <a:spLocks noChangeShapeType="1"/>
            </p:cNvSpPr>
            <p:nvPr/>
          </p:nvSpPr>
          <p:spPr bwMode="auto">
            <a:xfrm>
              <a:off x="5586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337" name="Line 73"/>
            <p:cNvSpPr>
              <a:spLocks noChangeShapeType="1"/>
            </p:cNvSpPr>
            <p:nvPr/>
          </p:nvSpPr>
          <p:spPr bwMode="auto">
            <a:xfrm>
              <a:off x="4896" y="3840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338" name="Line 74"/>
            <p:cNvSpPr>
              <a:spLocks noChangeShapeType="1"/>
            </p:cNvSpPr>
            <p:nvPr/>
          </p:nvSpPr>
          <p:spPr bwMode="auto">
            <a:xfrm>
              <a:off x="4896" y="3954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339" name="Line 75"/>
            <p:cNvSpPr>
              <a:spLocks noChangeShapeType="1"/>
            </p:cNvSpPr>
            <p:nvPr/>
          </p:nvSpPr>
          <p:spPr bwMode="auto">
            <a:xfrm>
              <a:off x="4896" y="4068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340" name="Line 76"/>
            <p:cNvSpPr>
              <a:spLocks noChangeShapeType="1"/>
            </p:cNvSpPr>
            <p:nvPr/>
          </p:nvSpPr>
          <p:spPr bwMode="auto">
            <a:xfrm>
              <a:off x="4896" y="4182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341" name="Text Box 77"/>
            <p:cNvSpPr txBox="1">
              <a:spLocks noChangeArrowheads="1"/>
            </p:cNvSpPr>
            <p:nvPr/>
          </p:nvSpPr>
          <p:spPr bwMode="auto">
            <a:xfrm>
              <a:off x="4912" y="3764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100</a:t>
              </a:r>
            </a:p>
          </p:txBody>
        </p:sp>
        <p:sp>
          <p:nvSpPr>
            <p:cNvPr id="11342" name="Text Box 78"/>
            <p:cNvSpPr txBox="1">
              <a:spLocks noChangeArrowheads="1"/>
            </p:cNvSpPr>
            <p:nvPr/>
          </p:nvSpPr>
          <p:spPr bwMode="auto">
            <a:xfrm>
              <a:off x="5046" y="3764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100</a:t>
              </a:r>
            </a:p>
          </p:txBody>
        </p:sp>
        <p:sp>
          <p:nvSpPr>
            <p:cNvPr id="11343" name="Text Box 79"/>
            <p:cNvSpPr txBox="1">
              <a:spLocks noChangeArrowheads="1"/>
            </p:cNvSpPr>
            <p:nvPr/>
          </p:nvSpPr>
          <p:spPr bwMode="auto">
            <a:xfrm>
              <a:off x="5187" y="3764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100</a:t>
              </a:r>
            </a:p>
          </p:txBody>
        </p:sp>
        <p:sp>
          <p:nvSpPr>
            <p:cNvPr id="11344" name="Text Box 80"/>
            <p:cNvSpPr txBox="1">
              <a:spLocks noChangeArrowheads="1"/>
            </p:cNvSpPr>
            <p:nvPr/>
          </p:nvSpPr>
          <p:spPr bwMode="auto">
            <a:xfrm>
              <a:off x="5330" y="3764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100</a:t>
              </a:r>
            </a:p>
          </p:txBody>
        </p:sp>
        <p:sp>
          <p:nvSpPr>
            <p:cNvPr id="11345" name="Text Box 81"/>
            <p:cNvSpPr txBox="1">
              <a:spLocks noChangeArrowheads="1"/>
            </p:cNvSpPr>
            <p:nvPr/>
          </p:nvSpPr>
          <p:spPr bwMode="auto">
            <a:xfrm>
              <a:off x="5473" y="3764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100</a:t>
              </a:r>
            </a:p>
          </p:txBody>
        </p:sp>
        <p:sp>
          <p:nvSpPr>
            <p:cNvPr id="11346" name="Text Box 82"/>
            <p:cNvSpPr txBox="1">
              <a:spLocks noChangeArrowheads="1"/>
            </p:cNvSpPr>
            <p:nvPr/>
          </p:nvSpPr>
          <p:spPr bwMode="auto">
            <a:xfrm>
              <a:off x="5610" y="3764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100</a:t>
              </a:r>
            </a:p>
          </p:txBody>
        </p:sp>
        <p:sp>
          <p:nvSpPr>
            <p:cNvPr id="11347" name="Text Box 83"/>
            <p:cNvSpPr txBox="1">
              <a:spLocks noChangeArrowheads="1"/>
            </p:cNvSpPr>
            <p:nvPr/>
          </p:nvSpPr>
          <p:spPr bwMode="auto">
            <a:xfrm>
              <a:off x="4910" y="3866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200</a:t>
              </a:r>
            </a:p>
          </p:txBody>
        </p:sp>
        <p:sp>
          <p:nvSpPr>
            <p:cNvPr id="11348" name="Text Box 84"/>
            <p:cNvSpPr txBox="1">
              <a:spLocks noChangeArrowheads="1"/>
            </p:cNvSpPr>
            <p:nvPr/>
          </p:nvSpPr>
          <p:spPr bwMode="auto">
            <a:xfrm>
              <a:off x="5044" y="3866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200</a:t>
              </a:r>
            </a:p>
          </p:txBody>
        </p:sp>
        <p:sp>
          <p:nvSpPr>
            <p:cNvPr id="11349" name="Text Box 85"/>
            <p:cNvSpPr txBox="1">
              <a:spLocks noChangeArrowheads="1"/>
            </p:cNvSpPr>
            <p:nvPr/>
          </p:nvSpPr>
          <p:spPr bwMode="auto">
            <a:xfrm>
              <a:off x="5185" y="3866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200</a:t>
              </a:r>
            </a:p>
          </p:txBody>
        </p:sp>
        <p:sp>
          <p:nvSpPr>
            <p:cNvPr id="11350" name="Text Box 86"/>
            <p:cNvSpPr txBox="1">
              <a:spLocks noChangeArrowheads="1"/>
            </p:cNvSpPr>
            <p:nvPr/>
          </p:nvSpPr>
          <p:spPr bwMode="auto">
            <a:xfrm>
              <a:off x="5328" y="3866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200</a:t>
              </a:r>
            </a:p>
          </p:txBody>
        </p:sp>
        <p:sp>
          <p:nvSpPr>
            <p:cNvPr id="11351" name="Text Box 87"/>
            <p:cNvSpPr txBox="1">
              <a:spLocks noChangeArrowheads="1"/>
            </p:cNvSpPr>
            <p:nvPr/>
          </p:nvSpPr>
          <p:spPr bwMode="auto">
            <a:xfrm>
              <a:off x="5471" y="3866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200</a:t>
              </a:r>
            </a:p>
          </p:txBody>
        </p:sp>
        <p:sp>
          <p:nvSpPr>
            <p:cNvPr id="11352" name="Text Box 88"/>
            <p:cNvSpPr txBox="1">
              <a:spLocks noChangeArrowheads="1"/>
            </p:cNvSpPr>
            <p:nvPr/>
          </p:nvSpPr>
          <p:spPr bwMode="auto">
            <a:xfrm>
              <a:off x="5608" y="3866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200</a:t>
              </a:r>
            </a:p>
          </p:txBody>
        </p:sp>
        <p:sp>
          <p:nvSpPr>
            <p:cNvPr id="11353" name="Text Box 89"/>
            <p:cNvSpPr txBox="1">
              <a:spLocks noChangeArrowheads="1"/>
            </p:cNvSpPr>
            <p:nvPr/>
          </p:nvSpPr>
          <p:spPr bwMode="auto">
            <a:xfrm>
              <a:off x="4910" y="3982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300</a:t>
              </a:r>
            </a:p>
          </p:txBody>
        </p:sp>
        <p:sp>
          <p:nvSpPr>
            <p:cNvPr id="11354" name="Text Box 90"/>
            <p:cNvSpPr txBox="1">
              <a:spLocks noChangeArrowheads="1"/>
            </p:cNvSpPr>
            <p:nvPr/>
          </p:nvSpPr>
          <p:spPr bwMode="auto">
            <a:xfrm>
              <a:off x="5044" y="3982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300</a:t>
              </a:r>
            </a:p>
          </p:txBody>
        </p:sp>
        <p:sp>
          <p:nvSpPr>
            <p:cNvPr id="11355" name="Text Box 91"/>
            <p:cNvSpPr txBox="1">
              <a:spLocks noChangeArrowheads="1"/>
            </p:cNvSpPr>
            <p:nvPr/>
          </p:nvSpPr>
          <p:spPr bwMode="auto">
            <a:xfrm>
              <a:off x="5185" y="3982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300</a:t>
              </a:r>
            </a:p>
          </p:txBody>
        </p:sp>
        <p:sp>
          <p:nvSpPr>
            <p:cNvPr id="11356" name="Text Box 92"/>
            <p:cNvSpPr txBox="1">
              <a:spLocks noChangeArrowheads="1"/>
            </p:cNvSpPr>
            <p:nvPr/>
          </p:nvSpPr>
          <p:spPr bwMode="auto">
            <a:xfrm>
              <a:off x="5328" y="3982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300</a:t>
              </a:r>
            </a:p>
          </p:txBody>
        </p:sp>
        <p:sp>
          <p:nvSpPr>
            <p:cNvPr id="11357" name="Text Box 93"/>
            <p:cNvSpPr txBox="1">
              <a:spLocks noChangeArrowheads="1"/>
            </p:cNvSpPr>
            <p:nvPr/>
          </p:nvSpPr>
          <p:spPr bwMode="auto">
            <a:xfrm>
              <a:off x="5471" y="3982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300</a:t>
              </a:r>
            </a:p>
          </p:txBody>
        </p:sp>
        <p:sp>
          <p:nvSpPr>
            <p:cNvPr id="11358" name="Text Box 94"/>
            <p:cNvSpPr txBox="1">
              <a:spLocks noChangeArrowheads="1"/>
            </p:cNvSpPr>
            <p:nvPr/>
          </p:nvSpPr>
          <p:spPr bwMode="auto">
            <a:xfrm>
              <a:off x="5608" y="3982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300</a:t>
              </a:r>
            </a:p>
          </p:txBody>
        </p:sp>
        <p:sp>
          <p:nvSpPr>
            <p:cNvPr id="11359" name="Text Box 95"/>
            <p:cNvSpPr txBox="1">
              <a:spLocks noChangeArrowheads="1"/>
            </p:cNvSpPr>
            <p:nvPr/>
          </p:nvSpPr>
          <p:spPr bwMode="auto">
            <a:xfrm>
              <a:off x="4910" y="4098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400</a:t>
              </a:r>
            </a:p>
          </p:txBody>
        </p:sp>
        <p:sp>
          <p:nvSpPr>
            <p:cNvPr id="11360" name="Text Box 96"/>
            <p:cNvSpPr txBox="1">
              <a:spLocks noChangeArrowheads="1"/>
            </p:cNvSpPr>
            <p:nvPr/>
          </p:nvSpPr>
          <p:spPr bwMode="auto">
            <a:xfrm>
              <a:off x="5044" y="4098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400</a:t>
              </a:r>
            </a:p>
          </p:txBody>
        </p:sp>
        <p:sp>
          <p:nvSpPr>
            <p:cNvPr id="11361" name="Text Box 97"/>
            <p:cNvSpPr txBox="1">
              <a:spLocks noChangeArrowheads="1"/>
            </p:cNvSpPr>
            <p:nvPr/>
          </p:nvSpPr>
          <p:spPr bwMode="auto">
            <a:xfrm>
              <a:off x="5185" y="4098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400</a:t>
              </a:r>
            </a:p>
          </p:txBody>
        </p:sp>
        <p:sp>
          <p:nvSpPr>
            <p:cNvPr id="11362" name="Text Box 98"/>
            <p:cNvSpPr txBox="1">
              <a:spLocks noChangeArrowheads="1"/>
            </p:cNvSpPr>
            <p:nvPr/>
          </p:nvSpPr>
          <p:spPr bwMode="auto">
            <a:xfrm>
              <a:off x="5328" y="4098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400</a:t>
              </a:r>
            </a:p>
          </p:txBody>
        </p:sp>
        <p:sp>
          <p:nvSpPr>
            <p:cNvPr id="11363" name="Text Box 99"/>
            <p:cNvSpPr txBox="1">
              <a:spLocks noChangeArrowheads="1"/>
            </p:cNvSpPr>
            <p:nvPr/>
          </p:nvSpPr>
          <p:spPr bwMode="auto">
            <a:xfrm>
              <a:off x="5471" y="4098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400</a:t>
              </a:r>
            </a:p>
          </p:txBody>
        </p:sp>
        <p:sp>
          <p:nvSpPr>
            <p:cNvPr id="11364" name="Text Box 100"/>
            <p:cNvSpPr txBox="1">
              <a:spLocks noChangeArrowheads="1"/>
            </p:cNvSpPr>
            <p:nvPr/>
          </p:nvSpPr>
          <p:spPr bwMode="auto">
            <a:xfrm>
              <a:off x="5608" y="4098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400</a:t>
              </a:r>
            </a:p>
          </p:txBody>
        </p:sp>
        <p:sp>
          <p:nvSpPr>
            <p:cNvPr id="11365" name="Text Box 101"/>
            <p:cNvSpPr txBox="1">
              <a:spLocks noChangeArrowheads="1"/>
            </p:cNvSpPr>
            <p:nvPr/>
          </p:nvSpPr>
          <p:spPr bwMode="auto">
            <a:xfrm>
              <a:off x="4910" y="4210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500</a:t>
              </a:r>
            </a:p>
          </p:txBody>
        </p:sp>
        <p:sp>
          <p:nvSpPr>
            <p:cNvPr id="11366" name="Text Box 102"/>
            <p:cNvSpPr txBox="1">
              <a:spLocks noChangeArrowheads="1"/>
            </p:cNvSpPr>
            <p:nvPr/>
          </p:nvSpPr>
          <p:spPr bwMode="auto">
            <a:xfrm>
              <a:off x="5044" y="4210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500</a:t>
              </a:r>
            </a:p>
          </p:txBody>
        </p:sp>
        <p:sp>
          <p:nvSpPr>
            <p:cNvPr id="11367" name="Text Box 103"/>
            <p:cNvSpPr txBox="1">
              <a:spLocks noChangeArrowheads="1"/>
            </p:cNvSpPr>
            <p:nvPr/>
          </p:nvSpPr>
          <p:spPr bwMode="auto">
            <a:xfrm>
              <a:off x="5185" y="4210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500</a:t>
              </a:r>
            </a:p>
          </p:txBody>
        </p:sp>
        <p:sp>
          <p:nvSpPr>
            <p:cNvPr id="11368" name="Text Box 104"/>
            <p:cNvSpPr txBox="1">
              <a:spLocks noChangeArrowheads="1"/>
            </p:cNvSpPr>
            <p:nvPr/>
          </p:nvSpPr>
          <p:spPr bwMode="auto">
            <a:xfrm>
              <a:off x="5328" y="4210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500</a:t>
              </a:r>
            </a:p>
          </p:txBody>
        </p:sp>
        <p:sp>
          <p:nvSpPr>
            <p:cNvPr id="11369" name="Text Box 105"/>
            <p:cNvSpPr txBox="1">
              <a:spLocks noChangeArrowheads="1"/>
            </p:cNvSpPr>
            <p:nvPr/>
          </p:nvSpPr>
          <p:spPr bwMode="auto">
            <a:xfrm>
              <a:off x="5471" y="4210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500</a:t>
              </a:r>
            </a:p>
          </p:txBody>
        </p:sp>
        <p:sp>
          <p:nvSpPr>
            <p:cNvPr id="11370" name="Text Box 106"/>
            <p:cNvSpPr txBox="1">
              <a:spLocks noChangeArrowheads="1"/>
            </p:cNvSpPr>
            <p:nvPr/>
          </p:nvSpPr>
          <p:spPr bwMode="auto">
            <a:xfrm>
              <a:off x="5608" y="4210"/>
              <a:ext cx="80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tr-TR"/>
                <a:t>500</a:t>
              </a:r>
            </a:p>
          </p:txBody>
        </p:sp>
      </p:grpSp>
      <p:sp>
        <p:nvSpPr>
          <p:cNvPr id="11371" name="Rectangle 10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372" name="Rectangle 10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373" name="Rectangle 10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tr-TR" dirty="0" err="1" smtClean="0"/>
              <a:t>Bilgisayar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Ağları</a:t>
            </a:r>
            <a:endParaRPr lang="en-US" altLang="tr-TR" dirty="0"/>
          </a:p>
        </p:txBody>
      </p:sp>
      <p:sp>
        <p:nvSpPr>
          <p:cNvPr id="12300" name="Rectangl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12301" name="Group 13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12302" name="AutoShape 14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2303" name="Text Box 15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tr-TR" sz="4000" b="1" dirty="0" err="1" smtClean="0">
                  <a:solidFill>
                    <a:srgbClr val="FFFF00"/>
                  </a:solidFill>
                </a:rPr>
                <a:t>Soru</a:t>
              </a:r>
              <a:endParaRPr lang="en-US" altLang="tr-TR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2304" name="Group 16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12305" name="AutoShape 17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2306" name="Group 18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12307" name="Line 19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308" name="Line 20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309" name="Line 21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310" name="Line 22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311" name="Line 23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312" name="Line 24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313" name="Line 25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314" name="Line 26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315" name="Line 27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316" name="Text Box 28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2317" name="Text Box 29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2318" name="Text Box 30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2319" name="Text Box 31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2320" name="Text Box 32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2321" name="Text Box 33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100</a:t>
                </a:r>
              </a:p>
            </p:txBody>
          </p:sp>
          <p:sp>
            <p:nvSpPr>
              <p:cNvPr id="12322" name="Text Box 34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2323" name="Text Box 35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2324" name="Text Box 36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2325" name="Text Box 37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2326" name="Text Box 38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2327" name="Text Box 39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200</a:t>
                </a:r>
              </a:p>
            </p:txBody>
          </p:sp>
          <p:sp>
            <p:nvSpPr>
              <p:cNvPr id="12328" name="Text Box 40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2329" name="Text Box 41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2330" name="Text Box 42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2331" name="Text Box 43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2332" name="Text Box 44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2333" name="Text Box 45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300</a:t>
                </a:r>
              </a:p>
            </p:txBody>
          </p:sp>
          <p:sp>
            <p:nvSpPr>
              <p:cNvPr id="12334" name="Text Box 46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2335" name="Text Box 47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2336" name="Text Box 48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2337" name="Text Box 49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2338" name="Text Box 50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2339" name="Text Box 51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400</a:t>
                </a:r>
              </a:p>
            </p:txBody>
          </p:sp>
          <p:sp>
            <p:nvSpPr>
              <p:cNvPr id="12340" name="Text Box 52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2341" name="Text Box 53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2342" name="Text Box 54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2343" name="Text Box 55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2344" name="Text Box 56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  <p:sp>
            <p:nvSpPr>
              <p:cNvPr id="12345" name="Text Box 57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tr-TR"/>
                  <a:t>500</a:t>
                </a:r>
              </a:p>
            </p:txBody>
          </p:sp>
        </p:grpSp>
        <p:sp>
          <p:nvSpPr>
            <p:cNvPr id="12346" name="Rectangle 58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2347" name="Rectangle 59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12348" name="Rectangle 6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tr-TR" sz="1400" dirty="0" err="1" smtClean="0">
                <a:solidFill>
                  <a:schemeClr val="tx1"/>
                </a:solidFill>
              </a:rPr>
              <a:t>Bilgisayar</a:t>
            </a:r>
            <a:r>
              <a:rPr lang="en-US" altLang="tr-TR" sz="1400" dirty="0" smtClean="0">
                <a:solidFill>
                  <a:schemeClr val="tx1"/>
                </a:solidFill>
              </a:rPr>
              <a:t> </a:t>
            </a:r>
            <a:r>
              <a:rPr lang="en-US" altLang="tr-TR" sz="1400" dirty="0" err="1" smtClean="0">
                <a:solidFill>
                  <a:schemeClr val="tx1"/>
                </a:solidFill>
              </a:rPr>
              <a:t>Ağları</a:t>
            </a:r>
            <a:endParaRPr lang="en-US" altLang="tr-TR" sz="1400" dirty="0">
              <a:solidFill>
                <a:schemeClr val="tx1"/>
              </a:solidFill>
            </a:endParaRPr>
          </a:p>
        </p:txBody>
      </p:sp>
      <p:sp>
        <p:nvSpPr>
          <p:cNvPr id="12292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3700" indent="-3937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dirty="0" smtClean="0"/>
              <a:t>:: </a:t>
            </a:r>
            <a:r>
              <a:rPr lang="tr-TR" altLang="tr-TR" dirty="0" smtClean="0"/>
              <a:t>Sunum (Presentation </a:t>
            </a:r>
            <a:r>
              <a:rPr lang="tr-TR" altLang="tr-TR" dirty="0" err="1" smtClean="0"/>
              <a:t>Layer</a:t>
            </a:r>
            <a:r>
              <a:rPr lang="tr-TR" altLang="tr-TR" dirty="0" smtClean="0"/>
              <a:t>) Katmanı Nedir?</a:t>
            </a:r>
            <a:endParaRPr lang="en-US" altLang="tr-TR" dirty="0"/>
          </a:p>
        </p:txBody>
      </p:sp>
      <p:sp>
        <p:nvSpPr>
          <p:cNvPr id="12293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3600" dirty="0" smtClean="0">
                <a:solidFill>
                  <a:schemeClr val="bg1"/>
                </a:solidFill>
                <a:cs typeface="Times New Roman" charset="0"/>
              </a:rPr>
              <a:t>OSI ye göre 6. katmandır.</a:t>
            </a:r>
            <a:endParaRPr lang="en-US" altLang="tr-TR" sz="3600" dirty="0">
              <a:solidFill>
                <a:schemeClr val="bg1"/>
              </a:solidFill>
              <a:cs typeface="Times New Roman" charset="0"/>
            </a:endParaRPr>
          </a:p>
          <a:p>
            <a:pPr algn="l">
              <a:spcBef>
                <a:spcPct val="50000"/>
              </a:spcBef>
            </a:pPr>
            <a:endParaRPr lang="en-US" altLang="tr-TR" sz="2400" dirty="0">
              <a:solidFill>
                <a:schemeClr val="bg1"/>
              </a:solidFill>
            </a:endParaRPr>
          </a:p>
        </p:txBody>
      </p:sp>
      <p:sp>
        <p:nvSpPr>
          <p:cNvPr id="12350" name="Text Box 6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Referans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 err="1" smtClean="0">
                <a:solidFill>
                  <a:schemeClr val="bg1"/>
                </a:solidFill>
                <a:latin typeface="Arial" charset="0"/>
              </a:rPr>
              <a:t>Modelleri</a:t>
            </a:r>
            <a:r>
              <a:rPr lang="en-US" altLang="tr-TR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tr-TR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tr-TR" sz="4800" b="1" dirty="0">
                <a:solidFill>
                  <a:schemeClr val="bg1"/>
                </a:solidFill>
                <a:latin typeface="Arial" charset="0"/>
              </a:rPr>
              <a:t>200</a:t>
            </a:r>
          </a:p>
        </p:txBody>
      </p:sp>
      <p:sp>
        <p:nvSpPr>
          <p:cNvPr id="12351" name="Rectangle 6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2352" name="Rectangle 6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48006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2354" name="Rectangle 6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2355" name="Rectangle 6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958</TotalTime>
  <Words>1872</Words>
  <Application>Microsoft Office PowerPoint</Application>
  <PresentationFormat>Ekran Gösterisi (4:3)</PresentationFormat>
  <Paragraphs>1223</Paragraphs>
  <Slides>33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4" baseType="lpstr">
      <vt:lpstr>Blank Presentation</vt:lpstr>
      <vt:lpstr>Bilgisayar Ağları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Cisco Systems,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Semester 2</dc:title>
  <dc:creator>Ken Martin</dc:creator>
  <cp:lastModifiedBy>Murat KARA</cp:lastModifiedBy>
  <cp:revision>162</cp:revision>
  <dcterms:created xsi:type="dcterms:W3CDTF">2000-06-26T17:56:44Z</dcterms:created>
  <dcterms:modified xsi:type="dcterms:W3CDTF">2013-12-04T10:23:43Z</dcterms:modified>
</cp:coreProperties>
</file>